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58" r:id="rId4"/>
    <p:sldId id="259" r:id="rId5"/>
    <p:sldId id="279" r:id="rId6"/>
    <p:sldId id="278" r:id="rId7"/>
    <p:sldId id="263" r:id="rId8"/>
    <p:sldId id="264" r:id="rId9"/>
    <p:sldId id="260" r:id="rId10"/>
    <p:sldId id="261" r:id="rId11"/>
    <p:sldId id="269" r:id="rId12"/>
    <p:sldId id="265" r:id="rId13"/>
    <p:sldId id="266" r:id="rId14"/>
    <p:sldId id="267" r:id="rId15"/>
    <p:sldId id="268" r:id="rId16"/>
    <p:sldId id="272" r:id="rId17"/>
    <p:sldId id="273" r:id="rId18"/>
    <p:sldId id="274" r:id="rId19"/>
    <p:sldId id="275" r:id="rId20"/>
    <p:sldId id="276" r:id="rId21"/>
    <p:sldId id="277" r:id="rId22"/>
    <p:sldId id="262" r:id="rId23"/>
    <p:sldId id="271" r:id="rId24"/>
    <p:sldId id="270" r:id="rId25"/>
  </p:sldIdLst>
  <p:sldSz cx="12192000" cy="6858000"/>
  <p:notesSz cx="6858000" cy="9144000"/>
  <p:embeddedFontLst>
    <p:embeddedFont>
      <p:font typeface="맑은 고딕" panose="020B0503020000020004" pitchFamily="50" charset="-127"/>
      <p:regular r:id="rId27"/>
      <p:bold r:id="rId2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911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68" y="12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E7BB90-9F6A-44A5-95AE-91DF415831AB}" type="datetimeFigureOut">
              <a:rPr lang="ko-KR" altLang="en-US" smtClean="0"/>
              <a:t>2023-07-20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D7FEE3-B005-47E1-881F-D4A1C3AD6C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28506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9F34B2-47B6-7F0C-A2F7-F17BFFD693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F39C84A-5284-93FA-D730-3078A17EED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EEC9812-213A-332F-5933-3D87CB58E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53A046-9E98-47F1-92CF-FF3BC93B10B9}" type="datetime1">
              <a:rPr lang="ko-KR" altLang="en-US" smtClean="0"/>
              <a:t>2023-07-20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A2EDF17-7BDF-E7C8-36E1-5A67B8EED8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ADA5433-A61A-9893-A926-0FC4B3A212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8BB0D-422D-4AC7-AB4D-761DD2AFAA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19194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845B5E-B3F5-5C0D-6F0F-828025E8E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3102514-4463-65B7-23BE-176C254A83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8A921CB-962B-72A6-BC3B-1033995000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EA2ECD-C4B2-4D5F-B104-1BDDC7BCCF8C}" type="datetime1">
              <a:rPr lang="ko-KR" altLang="en-US" smtClean="0"/>
              <a:t>2023-07-20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ED7E9F0-BF02-4163-F3B4-599CD274EE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F298D04-882F-DBA5-31D0-8EC6332E83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8BB0D-422D-4AC7-AB4D-761DD2AFAA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30992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4216552-414D-5ABD-5CDF-135D0614175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7F77778-39D2-4FE6-2EF5-09E293C506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7AF2B7F-3B62-F255-50BE-BD59AC9606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9D0C85-2D63-4711-96F1-6D2A370B74A0}" type="datetime1">
              <a:rPr lang="ko-KR" altLang="en-US" smtClean="0"/>
              <a:t>2023-07-20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6033AF-F625-E0EC-FF6A-DB2993B827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4684DA2-A94C-EAB8-4C5E-B88CBCCA3B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8BB0D-422D-4AC7-AB4D-761DD2AFAA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32786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275118-8942-867C-9E23-E5789D35C9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F550D01-7E70-58C0-976D-5538574B98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4A0AD30-D7C0-BB33-1360-67D291F51F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935E4-67CE-4016-8967-696205A6BF1C}" type="datetime1">
              <a:rPr lang="ko-KR" altLang="en-US" smtClean="0"/>
              <a:t>2023-07-20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CE57697-5759-BF2C-43C1-18AFDB90A9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3A97634-BF41-44FA-AC89-463EDC1CE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8BB0D-422D-4AC7-AB4D-761DD2AFAA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26628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B41115-641B-41DE-DF2C-3AFF264238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D3F7C5E-AF9D-B390-300F-84B75044E0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27236D8-D2F4-8BEA-57C6-1DB37FDFA6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E9CA4-8517-444F-BF1A-4DA3A3466436}" type="datetime1">
              <a:rPr lang="ko-KR" altLang="en-US" smtClean="0"/>
              <a:t>2023-07-20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8509692-A19A-8828-4F6F-D1F41EF185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24489F4-4CBA-ED0F-E42A-37CFBC5B6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8BB0D-422D-4AC7-AB4D-761DD2AFAA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20596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5ECD72-6D0F-E596-E9DB-8E755B52B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163B09D-25B7-0713-1AE8-896B8513E0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4BD21EA-38AD-631E-E7BF-BE7499AD8D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82C8076-5014-87DE-B612-199D01EDCE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1383E-4538-4DA9-AEAA-3AA5B59BD309}" type="datetime1">
              <a:rPr lang="ko-KR" altLang="en-US" smtClean="0"/>
              <a:t>2023-07-20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E2446C4-EC2E-C773-771C-91BBFF290B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BC67CBB-921F-99CA-0CD3-4587ECB3E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8BB0D-422D-4AC7-AB4D-761DD2AFAA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26651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D1A657-634A-7612-4A93-5CCA7593F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CB06024-DEB0-C04F-979E-97794632DB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88176AC-79C3-166E-48B8-8CD38903FE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57ABA0E-42CA-F574-A74A-F325D86817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28F0285-A347-812E-D288-7033C995951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3335AD9-6FBE-8FA4-6A60-9BBC8615D6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1774E-7DB5-407A-B950-F765286B739D}" type="datetime1">
              <a:rPr lang="ko-KR" altLang="en-US" smtClean="0"/>
              <a:t>2023-07-20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F58374F-E5A4-6548-2818-63707553EF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0E67923-062F-2B76-DAC9-EFC9ECC252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8BB0D-422D-4AC7-AB4D-761DD2AFAA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97301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286C39-7C9C-619F-BC5E-C0302B1C6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39A5C3F-0301-5B98-B958-CCA17D74E4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E00E8D-41F7-4C3B-A814-77D3583A5577}" type="datetime1">
              <a:rPr lang="ko-KR" altLang="en-US" smtClean="0"/>
              <a:t>2023-07-20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F524B8A-D5E3-DEA0-0564-5EB2AD03C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EA74D0C-3B5D-D950-D8FD-5E0014052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8BB0D-422D-4AC7-AB4D-761DD2AFAA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99063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D486161-E08B-4E52-05A8-F0D92250C4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8A4C0E-EB02-4A14-9E5C-89F7B2E7629C}" type="datetime1">
              <a:rPr lang="ko-KR" altLang="en-US" smtClean="0"/>
              <a:t>2023-07-20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D4D425F-79BA-EBD2-5FEC-518306B0F8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1227DD0-B3F7-7BDE-5D41-9C59B5AE20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8BB0D-422D-4AC7-AB4D-761DD2AFAA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09389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5876F2-DFDE-8617-5AD9-5F79F26B3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D2E2174-35D9-862B-C345-955677C7BF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FF6F75F-C53E-EA3D-B990-146DEF2A77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E896F36-06A1-0289-AF23-310E418F10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0BF12-B9F4-4175-9DBB-14461D1E17B8}" type="datetime1">
              <a:rPr lang="ko-KR" altLang="en-US" smtClean="0"/>
              <a:t>2023-07-20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3D47897-542A-6613-8F23-FA027A3FA9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7830502-EE06-C3A5-67A9-351EA71BC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8BB0D-422D-4AC7-AB4D-761DD2AFAA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00046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9DF75E-CCDE-AB32-D2AD-93E89F6EF3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0774A03-C6EC-14B3-D165-CE0381C2F44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B43F952-4883-430C-FAE3-90DCEDB69C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68598C8-4B77-5209-471B-41DC8A91D5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8F392-7EF2-41C9-9928-83EF5DF7649B}" type="datetime1">
              <a:rPr lang="ko-KR" altLang="en-US" smtClean="0"/>
              <a:t>2023-07-20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10E817B-C2B8-CB86-D40D-3B54852ACE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E1A30BF-0CDE-EA9A-0ED4-C09AFCADFC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8BB0D-422D-4AC7-AB4D-761DD2AFAA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01767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EEA4401-2DD8-9CC3-7997-EA76D755AB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0870D2F-6ADF-CD95-150B-C2C489DEFC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90998BD-C257-E0DB-E788-B6A7BF9BF16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CBB688-53EA-4BFC-ADD2-19075AE546B8}" type="datetime1">
              <a:rPr lang="ko-KR" altLang="en-US" smtClean="0"/>
              <a:t>2023-07-20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F132FF-B1E2-E44B-E921-1D6FDBC1CD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5A8A58A-A19F-A747-5DEB-3093F9523C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48BB0D-422D-4AC7-AB4D-761DD2AFAA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76139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1E712D3-FE96-F3E7-EDCA-090D493648C4}"/>
              </a:ext>
            </a:extLst>
          </p:cNvPr>
          <p:cNvSpPr txBox="1"/>
          <p:nvPr/>
        </p:nvSpPr>
        <p:spPr>
          <a:xfrm>
            <a:off x="2021808" y="2890391"/>
            <a:ext cx="814838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400" dirty="0">
                <a:latin typeface="궁서" panose="02030600000101010101" pitchFamily="18" charset="-127"/>
                <a:ea typeface="궁서" panose="02030600000101010101" pitchFamily="18" charset="-127"/>
              </a:rPr>
              <a:t>상품 관리 소프트웨어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3E14E5-8372-D2BE-B22D-B8EB9CF940EF}"/>
              </a:ext>
            </a:extLst>
          </p:cNvPr>
          <p:cNvSpPr txBox="1"/>
          <p:nvPr/>
        </p:nvSpPr>
        <p:spPr>
          <a:xfrm>
            <a:off x="10512571" y="4886892"/>
            <a:ext cx="131638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/>
              <a:t>3</a:t>
            </a:r>
            <a:r>
              <a:rPr lang="ko-KR" altLang="en-US" dirty="0"/>
              <a:t>조 이수성</a:t>
            </a:r>
            <a:endParaRPr lang="en-US" altLang="ko-KR" dirty="0"/>
          </a:p>
          <a:p>
            <a:pPr algn="r"/>
            <a:r>
              <a:rPr lang="ko-KR" altLang="en-US" dirty="0" err="1"/>
              <a:t>김신혁</a:t>
            </a:r>
            <a:endParaRPr lang="en-US" altLang="ko-KR" dirty="0"/>
          </a:p>
          <a:p>
            <a:pPr algn="r"/>
            <a:r>
              <a:rPr lang="ko-KR" altLang="en-US" dirty="0"/>
              <a:t>신동훈</a:t>
            </a:r>
            <a:endParaRPr lang="en-US" altLang="ko-KR" dirty="0"/>
          </a:p>
          <a:p>
            <a:pPr algn="r"/>
            <a:r>
              <a:rPr lang="ko-KR" altLang="en-US" dirty="0"/>
              <a:t>정선호</a:t>
            </a:r>
            <a:endParaRPr lang="en-US" altLang="ko-KR" dirty="0"/>
          </a:p>
          <a:p>
            <a:pPr algn="r"/>
            <a:r>
              <a:rPr lang="ko-KR" altLang="en-US" dirty="0"/>
              <a:t>최은지</a:t>
            </a:r>
          </a:p>
        </p:txBody>
      </p:sp>
    </p:spTree>
    <p:extLst>
      <p:ext uri="{BB962C8B-B14F-4D97-AF65-F5344CB8AC3E}">
        <p14:creationId xmlns:p14="http://schemas.microsoft.com/office/powerpoint/2010/main" val="27445777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F89A2B1-15AA-DBF2-BC59-82D8FD445ED9}"/>
              </a:ext>
            </a:extLst>
          </p:cNvPr>
          <p:cNvSpPr txBox="1"/>
          <p:nvPr/>
        </p:nvSpPr>
        <p:spPr>
          <a:xfrm>
            <a:off x="153721" y="295241"/>
            <a:ext cx="1014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4. </a:t>
            </a:r>
            <a:r>
              <a:rPr lang="ko-KR" altLang="en-US" dirty="0"/>
              <a:t>프로젝트 수행결과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17369D-A334-32D7-7B0D-74E0F2A0233E}"/>
              </a:ext>
            </a:extLst>
          </p:cNvPr>
          <p:cNvSpPr txBox="1"/>
          <p:nvPr/>
        </p:nvSpPr>
        <p:spPr>
          <a:xfrm>
            <a:off x="153721" y="664573"/>
            <a:ext cx="101469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상품 이미지 출력</a:t>
            </a:r>
          </a:p>
        </p:txBody>
      </p:sp>
      <p:pic>
        <p:nvPicPr>
          <p:cNvPr id="6" name="그림 5" descr="텍스트, 스크린샷, 디스플레이, 소프트웨어이(가) 표시된 사진&#10;&#10;자동 생성된 설명">
            <a:extLst>
              <a:ext uri="{FF2B5EF4-FFF2-40B4-BE49-F238E27FC236}">
                <a16:creationId xmlns:a16="http://schemas.microsoft.com/office/drawing/2014/main" id="{3FA73ABF-6CD7-4B1F-D156-6DB0407D74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157" y="1087044"/>
            <a:ext cx="4551590" cy="5269306"/>
          </a:xfrm>
          <a:prstGeom prst="rect">
            <a:avLst/>
          </a:prstGeom>
        </p:spPr>
      </p:pic>
      <p:pic>
        <p:nvPicPr>
          <p:cNvPr id="8" name="그림 7" descr="텍스트, 스크린샷, 스낵이(가) 표시된 사진&#10;&#10;자동 생성된 설명">
            <a:extLst>
              <a:ext uri="{FF2B5EF4-FFF2-40B4-BE49-F238E27FC236}">
                <a16:creationId xmlns:a16="http://schemas.microsoft.com/office/drawing/2014/main" id="{B1E42370-A432-8A1D-87D1-6E4C818140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6255" y="1087044"/>
            <a:ext cx="4551588" cy="529042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E5D736A-6046-4663-D9BA-3DB493B530FC}"/>
              </a:ext>
            </a:extLst>
          </p:cNvPr>
          <p:cNvSpPr txBox="1"/>
          <p:nvPr/>
        </p:nvSpPr>
        <p:spPr>
          <a:xfrm>
            <a:off x="604158" y="6356350"/>
            <a:ext cx="45515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/>
              <a:t>결과</a:t>
            </a:r>
            <a:r>
              <a:rPr lang="en-US" altLang="ko-KR" sz="1200" dirty="0"/>
              <a:t>1 – </a:t>
            </a:r>
            <a:r>
              <a:rPr lang="ko-KR" altLang="en-US" sz="1200" dirty="0"/>
              <a:t>상품 이미지 출력</a:t>
            </a:r>
            <a:r>
              <a:rPr lang="en-US" altLang="ko-KR" sz="1200" dirty="0"/>
              <a:t>(</a:t>
            </a:r>
            <a:r>
              <a:rPr lang="ko-KR" altLang="en-US" sz="1200" dirty="0"/>
              <a:t>오류</a:t>
            </a:r>
            <a:r>
              <a:rPr lang="en-US" altLang="ko-KR" sz="1200" dirty="0"/>
              <a:t>)</a:t>
            </a:r>
            <a:endParaRPr lang="ko-KR" altLang="en-US" sz="1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77B5B7-01C4-002B-694C-9D095B24F30F}"/>
              </a:ext>
            </a:extLst>
          </p:cNvPr>
          <p:cNvSpPr txBox="1"/>
          <p:nvPr/>
        </p:nvSpPr>
        <p:spPr>
          <a:xfrm>
            <a:off x="7036255" y="6400412"/>
            <a:ext cx="45515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/>
              <a:t>결과</a:t>
            </a:r>
            <a:r>
              <a:rPr lang="en-US" altLang="ko-KR" sz="1200" dirty="0"/>
              <a:t>2 – </a:t>
            </a:r>
            <a:r>
              <a:rPr lang="ko-KR" altLang="en-US" sz="1200" dirty="0"/>
              <a:t>상품 이미지 출력</a:t>
            </a:r>
          </a:p>
        </p:txBody>
      </p:sp>
    </p:spTree>
    <p:extLst>
      <p:ext uri="{BB962C8B-B14F-4D97-AF65-F5344CB8AC3E}">
        <p14:creationId xmlns:p14="http://schemas.microsoft.com/office/powerpoint/2010/main" val="36258290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F89A2B1-15AA-DBF2-BC59-82D8FD445ED9}"/>
              </a:ext>
            </a:extLst>
          </p:cNvPr>
          <p:cNvSpPr txBox="1"/>
          <p:nvPr/>
        </p:nvSpPr>
        <p:spPr>
          <a:xfrm>
            <a:off x="153721" y="295241"/>
            <a:ext cx="1014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4. </a:t>
            </a:r>
            <a:r>
              <a:rPr lang="ko-KR" altLang="en-US" dirty="0"/>
              <a:t>프로젝트 수행결과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F62F7CF-23E0-6908-1326-26349EB2F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8BB0D-422D-4AC7-AB4D-761DD2AFAA29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17369D-A334-32D7-7B0D-74E0F2A0233E}"/>
              </a:ext>
            </a:extLst>
          </p:cNvPr>
          <p:cNvSpPr txBox="1"/>
          <p:nvPr/>
        </p:nvSpPr>
        <p:spPr>
          <a:xfrm>
            <a:off x="153721" y="664573"/>
            <a:ext cx="101469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네이버 검색 </a:t>
            </a:r>
            <a:r>
              <a:rPr lang="en-US" altLang="ko-KR" sz="1200" dirty="0"/>
              <a:t>API</a:t>
            </a:r>
            <a:r>
              <a:rPr lang="ko-KR" altLang="en-US" sz="1200" dirty="0"/>
              <a:t>를 사용해 최저가 받아오기</a:t>
            </a:r>
          </a:p>
        </p:txBody>
      </p:sp>
      <p:pic>
        <p:nvPicPr>
          <p:cNvPr id="7" name="그림 6" descr="텍스트, 스크린샷, 폰트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6327D7C6-D216-8DE1-D438-969E310265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339" y="1632599"/>
            <a:ext cx="5072594" cy="2039773"/>
          </a:xfrm>
          <a:prstGeom prst="rect">
            <a:avLst/>
          </a:prstGeom>
        </p:spPr>
      </p:pic>
      <p:pic>
        <p:nvPicPr>
          <p:cNvPr id="10" name="그림 9" descr="텍스트, 스크린샷, 멀티미디어 소프트웨어, 그래픽 소프트웨어이(가) 표시된 사진&#10;&#10;자동 생성된 설명">
            <a:extLst>
              <a:ext uri="{FF2B5EF4-FFF2-40B4-BE49-F238E27FC236}">
                <a16:creationId xmlns:a16="http://schemas.microsoft.com/office/drawing/2014/main" id="{A43DA089-5104-8EB7-EC40-2E1EAB908E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9932" y="1632599"/>
            <a:ext cx="6341661" cy="191724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AA2C851-BC25-E705-8F79-CD7AF428C295}"/>
              </a:ext>
            </a:extLst>
          </p:cNvPr>
          <p:cNvSpPr txBox="1"/>
          <p:nvPr/>
        </p:nvSpPr>
        <p:spPr>
          <a:xfrm>
            <a:off x="427338" y="3672372"/>
            <a:ext cx="50725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/>
              <a:t>결과</a:t>
            </a:r>
            <a:r>
              <a:rPr lang="en-US" altLang="ko-KR" sz="1200" dirty="0"/>
              <a:t>3 – </a:t>
            </a:r>
            <a:r>
              <a:rPr lang="ko-KR" altLang="en-US" sz="1200" dirty="0"/>
              <a:t>최저가 검색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8BBF894-1B43-7005-50E0-0B3D748DBC7D}"/>
              </a:ext>
            </a:extLst>
          </p:cNvPr>
          <p:cNvSpPr txBox="1"/>
          <p:nvPr/>
        </p:nvSpPr>
        <p:spPr>
          <a:xfrm>
            <a:off x="5499931" y="3552171"/>
            <a:ext cx="63416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/>
              <a:t>결과</a:t>
            </a:r>
            <a:r>
              <a:rPr lang="en-US" altLang="ko-KR" sz="1200" dirty="0"/>
              <a:t>4 – </a:t>
            </a:r>
            <a:r>
              <a:rPr lang="ko-KR" altLang="en-US" sz="1200" dirty="0"/>
              <a:t>최저가 검색</a:t>
            </a:r>
          </a:p>
        </p:txBody>
      </p:sp>
    </p:spTree>
    <p:extLst>
      <p:ext uri="{BB962C8B-B14F-4D97-AF65-F5344CB8AC3E}">
        <p14:creationId xmlns:p14="http://schemas.microsoft.com/office/powerpoint/2010/main" val="21996559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F89A2B1-15AA-DBF2-BC59-82D8FD445ED9}"/>
              </a:ext>
            </a:extLst>
          </p:cNvPr>
          <p:cNvSpPr txBox="1"/>
          <p:nvPr/>
        </p:nvSpPr>
        <p:spPr>
          <a:xfrm>
            <a:off x="153721" y="295241"/>
            <a:ext cx="1014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4. </a:t>
            </a:r>
            <a:r>
              <a:rPr lang="ko-KR" altLang="en-US" dirty="0"/>
              <a:t>프로젝트 수행결과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F62F7CF-23E0-6908-1326-26349EB2F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8BB0D-422D-4AC7-AB4D-761DD2AFAA29}" type="slidenum">
              <a:rPr lang="ko-KR" altLang="en-US" smtClean="0"/>
              <a:t>12</a:t>
            </a:fld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17369D-A334-32D7-7B0D-74E0F2A0233E}"/>
              </a:ext>
            </a:extLst>
          </p:cNvPr>
          <p:cNvSpPr txBox="1"/>
          <p:nvPr/>
        </p:nvSpPr>
        <p:spPr>
          <a:xfrm>
            <a:off x="153721" y="664573"/>
            <a:ext cx="101469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/>
              <a:t>MyProduct</a:t>
            </a:r>
            <a:r>
              <a:rPr lang="en-US" altLang="ko-KR" sz="1200" dirty="0"/>
              <a:t> </a:t>
            </a:r>
            <a:r>
              <a:rPr lang="ko-KR" altLang="en-US" sz="1200" dirty="0"/>
              <a:t>테이블 정보 차트로 출력 </a:t>
            </a:r>
            <a:r>
              <a:rPr lang="en-US" altLang="ko-KR" sz="1200" dirty="0"/>
              <a:t>– </a:t>
            </a:r>
            <a:r>
              <a:rPr lang="ko-KR" altLang="en-US" sz="1200" dirty="0"/>
              <a:t>전체 출력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F5323B-9B54-B118-A6AE-6714CA71A917}"/>
              </a:ext>
            </a:extLst>
          </p:cNvPr>
          <p:cNvSpPr txBox="1"/>
          <p:nvPr/>
        </p:nvSpPr>
        <p:spPr>
          <a:xfrm>
            <a:off x="1267695" y="5896800"/>
            <a:ext cx="96566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/>
              <a:t>결과</a:t>
            </a:r>
            <a:r>
              <a:rPr lang="en-US" altLang="ko-KR" sz="1200" dirty="0"/>
              <a:t>5 – </a:t>
            </a:r>
            <a:r>
              <a:rPr lang="ko-KR" altLang="en-US" sz="1200" dirty="0"/>
              <a:t>차트 출력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97928695-3AD4-4EC9-E190-2993F210E069}"/>
              </a:ext>
            </a:extLst>
          </p:cNvPr>
          <p:cNvGrpSpPr/>
          <p:nvPr/>
        </p:nvGrpSpPr>
        <p:grpSpPr>
          <a:xfrm>
            <a:off x="1267695" y="961200"/>
            <a:ext cx="9656610" cy="4935600"/>
            <a:chOff x="1301484" y="945513"/>
            <a:chExt cx="9656610" cy="4935600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ABF982CA-9B37-42E9-4527-0D538C3C9EC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01484" y="945513"/>
              <a:ext cx="9656610" cy="4935600"/>
            </a:xfrm>
            <a:prstGeom prst="rect">
              <a:avLst/>
            </a:prstGeom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C56F938E-78FF-CD72-FA88-8FE5E3919E86}"/>
                </a:ext>
              </a:extLst>
            </p:cNvPr>
            <p:cNvSpPr/>
            <p:nvPr/>
          </p:nvSpPr>
          <p:spPr>
            <a:xfrm>
              <a:off x="1333018" y="5219153"/>
              <a:ext cx="2245756" cy="221754"/>
            </a:xfrm>
            <a:prstGeom prst="rect">
              <a:avLst/>
            </a:prstGeom>
            <a:solidFill>
              <a:schemeClr val="accent1">
                <a:alpha val="0"/>
              </a:schemeClr>
            </a:solidFill>
            <a:ln w="317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5344058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F89A2B1-15AA-DBF2-BC59-82D8FD445ED9}"/>
              </a:ext>
            </a:extLst>
          </p:cNvPr>
          <p:cNvSpPr txBox="1"/>
          <p:nvPr/>
        </p:nvSpPr>
        <p:spPr>
          <a:xfrm>
            <a:off x="153721" y="295241"/>
            <a:ext cx="1014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4. </a:t>
            </a:r>
            <a:r>
              <a:rPr lang="ko-KR" altLang="en-US" dirty="0"/>
              <a:t>프로젝트 수행결과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F62F7CF-23E0-6908-1326-26349EB2F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8BB0D-422D-4AC7-AB4D-761DD2AFAA29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17369D-A334-32D7-7B0D-74E0F2A0233E}"/>
              </a:ext>
            </a:extLst>
          </p:cNvPr>
          <p:cNvSpPr txBox="1"/>
          <p:nvPr/>
        </p:nvSpPr>
        <p:spPr>
          <a:xfrm>
            <a:off x="153721" y="664573"/>
            <a:ext cx="101469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/>
              <a:t>MyProduct</a:t>
            </a:r>
            <a:r>
              <a:rPr lang="en-US" altLang="ko-KR" sz="1200" dirty="0"/>
              <a:t> </a:t>
            </a:r>
            <a:r>
              <a:rPr lang="ko-KR" altLang="en-US" sz="1200" dirty="0"/>
              <a:t>테이블 정보 차트로 출력 </a:t>
            </a:r>
            <a:r>
              <a:rPr lang="en-US" altLang="ko-KR" sz="1200" dirty="0"/>
              <a:t>– </a:t>
            </a:r>
            <a:r>
              <a:rPr lang="ko-KR" altLang="en-US" sz="1200" dirty="0"/>
              <a:t>대분류 선택 출력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BF982CA-9B37-42E9-4527-0D538C3C9E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69155" y="961946"/>
            <a:ext cx="9653689" cy="49341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0694B94-1806-B946-51BB-99FD396888AB}"/>
              </a:ext>
            </a:extLst>
          </p:cNvPr>
          <p:cNvSpPr txBox="1"/>
          <p:nvPr/>
        </p:nvSpPr>
        <p:spPr>
          <a:xfrm>
            <a:off x="1299229" y="5896054"/>
            <a:ext cx="96236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/>
              <a:t>결과</a:t>
            </a:r>
            <a:r>
              <a:rPr lang="en-US" altLang="ko-KR" sz="1200" dirty="0"/>
              <a:t>6 – </a:t>
            </a:r>
            <a:r>
              <a:rPr lang="ko-KR" altLang="en-US" sz="1200" dirty="0"/>
              <a:t>차트 출력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1CB8BB8-D326-4783-63F5-AF71E9C241C4}"/>
              </a:ext>
            </a:extLst>
          </p:cNvPr>
          <p:cNvSpPr/>
          <p:nvPr/>
        </p:nvSpPr>
        <p:spPr>
          <a:xfrm>
            <a:off x="1299229" y="5234840"/>
            <a:ext cx="2245756" cy="221754"/>
          </a:xfrm>
          <a:prstGeom prst="rect">
            <a:avLst/>
          </a:prstGeom>
          <a:solidFill>
            <a:schemeClr val="accent1">
              <a:alpha val="0"/>
            </a:schemeClr>
          </a:solidFill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880636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F89A2B1-15AA-DBF2-BC59-82D8FD445ED9}"/>
              </a:ext>
            </a:extLst>
          </p:cNvPr>
          <p:cNvSpPr txBox="1"/>
          <p:nvPr/>
        </p:nvSpPr>
        <p:spPr>
          <a:xfrm>
            <a:off x="153721" y="295241"/>
            <a:ext cx="1014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4. </a:t>
            </a:r>
            <a:r>
              <a:rPr lang="ko-KR" altLang="en-US" dirty="0"/>
              <a:t>프로젝트 수행결과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F62F7CF-23E0-6908-1326-26349EB2F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8BB0D-422D-4AC7-AB4D-761DD2AFAA29}" type="slidenum">
              <a:rPr lang="ko-KR" altLang="en-US" smtClean="0"/>
              <a:t>14</a:t>
            </a:fld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17369D-A334-32D7-7B0D-74E0F2A0233E}"/>
              </a:ext>
            </a:extLst>
          </p:cNvPr>
          <p:cNvSpPr txBox="1"/>
          <p:nvPr/>
        </p:nvSpPr>
        <p:spPr>
          <a:xfrm>
            <a:off x="153721" y="664573"/>
            <a:ext cx="101469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/>
              <a:t>MyProduct</a:t>
            </a:r>
            <a:r>
              <a:rPr lang="en-US" altLang="ko-KR" sz="1200" dirty="0"/>
              <a:t> </a:t>
            </a:r>
            <a:r>
              <a:rPr lang="ko-KR" altLang="en-US" sz="1200" dirty="0"/>
              <a:t>테이블 정보 차트로 출력 </a:t>
            </a:r>
            <a:r>
              <a:rPr lang="en-US" altLang="ko-KR" sz="1200" dirty="0"/>
              <a:t>– </a:t>
            </a:r>
            <a:r>
              <a:rPr lang="ko-KR" altLang="en-US" sz="1200" dirty="0"/>
              <a:t>중분류 선택 출력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BF982CA-9B37-42E9-4527-0D538C3C9E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67694" y="961200"/>
            <a:ext cx="9656611" cy="4935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0C9482D-B70C-1648-6D56-C6BD518CE7CD}"/>
              </a:ext>
            </a:extLst>
          </p:cNvPr>
          <p:cNvSpPr txBox="1"/>
          <p:nvPr/>
        </p:nvSpPr>
        <p:spPr>
          <a:xfrm>
            <a:off x="1267694" y="5896800"/>
            <a:ext cx="96566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/>
              <a:t>결과</a:t>
            </a:r>
            <a:r>
              <a:rPr lang="en-US" altLang="ko-KR" sz="1200" dirty="0"/>
              <a:t>7 – </a:t>
            </a:r>
            <a:r>
              <a:rPr lang="ko-KR" altLang="en-US" sz="1200" dirty="0"/>
              <a:t>차트 출력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9D54966-95AF-808E-0D6A-CF3C4AF25BDE}"/>
              </a:ext>
            </a:extLst>
          </p:cNvPr>
          <p:cNvSpPr/>
          <p:nvPr/>
        </p:nvSpPr>
        <p:spPr>
          <a:xfrm>
            <a:off x="1299229" y="5463441"/>
            <a:ext cx="2245756" cy="221754"/>
          </a:xfrm>
          <a:prstGeom prst="rect">
            <a:avLst/>
          </a:prstGeom>
          <a:solidFill>
            <a:schemeClr val="accent1">
              <a:alpha val="0"/>
            </a:schemeClr>
          </a:solidFill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126867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F89A2B1-15AA-DBF2-BC59-82D8FD445ED9}"/>
              </a:ext>
            </a:extLst>
          </p:cNvPr>
          <p:cNvSpPr txBox="1"/>
          <p:nvPr/>
        </p:nvSpPr>
        <p:spPr>
          <a:xfrm>
            <a:off x="153721" y="295241"/>
            <a:ext cx="1014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4. </a:t>
            </a:r>
            <a:r>
              <a:rPr lang="ko-KR" altLang="en-US" dirty="0"/>
              <a:t>프로젝트 수행결과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F62F7CF-23E0-6908-1326-26349EB2F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8BB0D-422D-4AC7-AB4D-761DD2AFAA29}" type="slidenum">
              <a:rPr lang="ko-KR" altLang="en-US" smtClean="0"/>
              <a:t>15</a:t>
            </a:fld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17369D-A334-32D7-7B0D-74E0F2A0233E}"/>
              </a:ext>
            </a:extLst>
          </p:cNvPr>
          <p:cNvSpPr txBox="1"/>
          <p:nvPr/>
        </p:nvSpPr>
        <p:spPr>
          <a:xfrm>
            <a:off x="153721" y="664573"/>
            <a:ext cx="101469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/>
              <a:t>MyProduct</a:t>
            </a:r>
            <a:r>
              <a:rPr lang="en-US" altLang="ko-KR" sz="1200" dirty="0"/>
              <a:t> </a:t>
            </a:r>
            <a:r>
              <a:rPr lang="ko-KR" altLang="en-US" sz="1200" dirty="0"/>
              <a:t>테이블 정보 차트로 출력 </a:t>
            </a:r>
            <a:r>
              <a:rPr lang="en-US" altLang="ko-KR" sz="1200" dirty="0"/>
              <a:t>– </a:t>
            </a:r>
            <a:r>
              <a:rPr lang="ko-KR" altLang="en-US" sz="1200" dirty="0"/>
              <a:t>소분류 선택 출력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BF982CA-9B37-42E9-4527-0D538C3C9E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67696" y="965996"/>
            <a:ext cx="9656607" cy="4935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67ADC99-9FFD-5A4B-AF57-48C53A9E2475}"/>
              </a:ext>
            </a:extLst>
          </p:cNvPr>
          <p:cNvSpPr txBox="1"/>
          <p:nvPr/>
        </p:nvSpPr>
        <p:spPr>
          <a:xfrm>
            <a:off x="1267696" y="5901596"/>
            <a:ext cx="96566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/>
              <a:t>결과</a:t>
            </a:r>
            <a:r>
              <a:rPr lang="en-US" altLang="ko-KR" sz="1200" dirty="0"/>
              <a:t>8 – </a:t>
            </a:r>
            <a:r>
              <a:rPr lang="ko-KR" altLang="en-US" sz="1200" dirty="0"/>
              <a:t>차트 출력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0BFDA61-CACC-CC94-D2B8-88C5A258237A}"/>
              </a:ext>
            </a:extLst>
          </p:cNvPr>
          <p:cNvSpPr/>
          <p:nvPr/>
        </p:nvSpPr>
        <p:spPr>
          <a:xfrm>
            <a:off x="1299229" y="5708364"/>
            <a:ext cx="2245756" cy="221754"/>
          </a:xfrm>
          <a:prstGeom prst="rect">
            <a:avLst/>
          </a:prstGeom>
          <a:solidFill>
            <a:schemeClr val="accent1">
              <a:alpha val="0"/>
            </a:schemeClr>
          </a:solidFill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941554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F89A2B1-15AA-DBF2-BC59-82D8FD445ED9}"/>
              </a:ext>
            </a:extLst>
          </p:cNvPr>
          <p:cNvSpPr txBox="1"/>
          <p:nvPr/>
        </p:nvSpPr>
        <p:spPr>
          <a:xfrm>
            <a:off x="153721" y="295241"/>
            <a:ext cx="1014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4. </a:t>
            </a:r>
            <a:r>
              <a:rPr lang="ko-KR" altLang="en-US" dirty="0"/>
              <a:t>프로젝트 수행결과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F62F7CF-23E0-6908-1326-26349EB2F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8BB0D-422D-4AC7-AB4D-761DD2AFAA29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17369D-A334-32D7-7B0D-74E0F2A0233E}"/>
              </a:ext>
            </a:extLst>
          </p:cNvPr>
          <p:cNvSpPr txBox="1"/>
          <p:nvPr/>
        </p:nvSpPr>
        <p:spPr>
          <a:xfrm>
            <a:off x="153721" y="664573"/>
            <a:ext cx="101469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상품 정보를 담는 </a:t>
            </a:r>
            <a:r>
              <a:rPr lang="en-US" altLang="ko-KR" sz="1200" dirty="0"/>
              <a:t>QR</a:t>
            </a:r>
            <a:r>
              <a:rPr lang="ko-KR" altLang="en-US" sz="1200" dirty="0"/>
              <a:t>코드 출력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01E76E9-F2BE-35DB-5300-3F2C521EBE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0780" y="1034357"/>
            <a:ext cx="5178426" cy="453691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AB74B78-D7AD-9470-B2F0-DAE34FD326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007" y="1033905"/>
            <a:ext cx="4940441" cy="453736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8FAD0B9-782F-3F55-9054-624E13ED3214}"/>
              </a:ext>
            </a:extLst>
          </p:cNvPr>
          <p:cNvSpPr txBox="1"/>
          <p:nvPr/>
        </p:nvSpPr>
        <p:spPr>
          <a:xfrm>
            <a:off x="341007" y="5571270"/>
            <a:ext cx="49404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/>
              <a:t>결과</a:t>
            </a:r>
            <a:r>
              <a:rPr lang="en-US" altLang="ko-KR" sz="1200" dirty="0"/>
              <a:t>9 – </a:t>
            </a:r>
            <a:r>
              <a:rPr lang="ko-KR" altLang="en-US" sz="1200" dirty="0"/>
              <a:t>기본 폼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EE0C5F-EE47-303C-F42C-CD823EA49346}"/>
              </a:ext>
            </a:extLst>
          </p:cNvPr>
          <p:cNvSpPr txBox="1"/>
          <p:nvPr/>
        </p:nvSpPr>
        <p:spPr>
          <a:xfrm>
            <a:off x="6220780" y="5571270"/>
            <a:ext cx="51784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/>
              <a:t>결과</a:t>
            </a:r>
            <a:r>
              <a:rPr lang="en-US" altLang="ko-KR" sz="1200" dirty="0"/>
              <a:t>10 – </a:t>
            </a:r>
            <a:r>
              <a:rPr lang="ko-KR" altLang="en-US" sz="1200" dirty="0"/>
              <a:t>값 입력 하지 않았을 때</a:t>
            </a:r>
          </a:p>
        </p:txBody>
      </p:sp>
    </p:spTree>
    <p:extLst>
      <p:ext uri="{BB962C8B-B14F-4D97-AF65-F5344CB8AC3E}">
        <p14:creationId xmlns:p14="http://schemas.microsoft.com/office/powerpoint/2010/main" val="26973348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50CBED85-9509-BF0A-2B2F-DB64F50C71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7198" y="1053346"/>
            <a:ext cx="5202007" cy="445532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A1F5AFB-6FA3-265F-CDED-BF7A2262DE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007" y="1033905"/>
            <a:ext cx="4912851" cy="447476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F89A2B1-15AA-DBF2-BC59-82D8FD445ED9}"/>
              </a:ext>
            </a:extLst>
          </p:cNvPr>
          <p:cNvSpPr txBox="1"/>
          <p:nvPr/>
        </p:nvSpPr>
        <p:spPr>
          <a:xfrm>
            <a:off x="153721" y="295241"/>
            <a:ext cx="1014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4. </a:t>
            </a:r>
            <a:r>
              <a:rPr lang="ko-KR" altLang="en-US" dirty="0"/>
              <a:t>프로젝트 수행결과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F62F7CF-23E0-6908-1326-26349EB2F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04738" y="6328760"/>
            <a:ext cx="2743200" cy="365125"/>
          </a:xfrm>
        </p:spPr>
        <p:txBody>
          <a:bodyPr/>
          <a:lstStyle/>
          <a:p>
            <a:fld id="{A148BB0D-422D-4AC7-AB4D-761DD2AFAA29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17369D-A334-32D7-7B0D-74E0F2A0233E}"/>
              </a:ext>
            </a:extLst>
          </p:cNvPr>
          <p:cNvSpPr txBox="1"/>
          <p:nvPr/>
        </p:nvSpPr>
        <p:spPr>
          <a:xfrm>
            <a:off x="153721" y="664573"/>
            <a:ext cx="101469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상품 정보를 담는 </a:t>
            </a:r>
            <a:r>
              <a:rPr lang="en-US" altLang="ko-KR" sz="1200" dirty="0"/>
              <a:t>QR</a:t>
            </a:r>
            <a:r>
              <a:rPr lang="ko-KR" altLang="en-US" sz="1200" dirty="0"/>
              <a:t>코드 출력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B2B56A-132D-F6F1-ABF3-F02F94E60931}"/>
              </a:ext>
            </a:extLst>
          </p:cNvPr>
          <p:cNvSpPr txBox="1"/>
          <p:nvPr/>
        </p:nvSpPr>
        <p:spPr>
          <a:xfrm>
            <a:off x="683467" y="5476315"/>
            <a:ext cx="45515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/>
              <a:t>결과</a:t>
            </a:r>
            <a:r>
              <a:rPr lang="en-US" altLang="ko-KR" sz="1200" dirty="0"/>
              <a:t>11 – </a:t>
            </a:r>
            <a:r>
              <a:rPr lang="ko-KR" altLang="en-US" sz="1200" dirty="0"/>
              <a:t>갑 입력 후 </a:t>
            </a:r>
            <a:r>
              <a:rPr lang="en-US" altLang="ko-KR" sz="1200" dirty="0"/>
              <a:t>QR </a:t>
            </a:r>
            <a:r>
              <a:rPr lang="ko-KR" altLang="en-US" sz="1200" dirty="0"/>
              <a:t>코드 생성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9B79FC-5FB3-430E-02D6-BCAD78E2E1EE}"/>
              </a:ext>
            </a:extLst>
          </p:cNvPr>
          <p:cNvSpPr txBox="1"/>
          <p:nvPr/>
        </p:nvSpPr>
        <p:spPr>
          <a:xfrm>
            <a:off x="6197198" y="5527655"/>
            <a:ext cx="52020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/>
              <a:t>결과</a:t>
            </a:r>
            <a:r>
              <a:rPr lang="en-US" altLang="ko-KR" sz="1200" dirty="0"/>
              <a:t>12 – </a:t>
            </a:r>
            <a:r>
              <a:rPr lang="ko-KR" altLang="en-US" sz="1200" dirty="0"/>
              <a:t>코드 저장</a:t>
            </a:r>
          </a:p>
        </p:txBody>
      </p:sp>
    </p:spTree>
    <p:extLst>
      <p:ext uri="{BB962C8B-B14F-4D97-AF65-F5344CB8AC3E}">
        <p14:creationId xmlns:p14="http://schemas.microsoft.com/office/powerpoint/2010/main" val="30166967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F89A2B1-15AA-DBF2-BC59-82D8FD445ED9}"/>
              </a:ext>
            </a:extLst>
          </p:cNvPr>
          <p:cNvSpPr txBox="1"/>
          <p:nvPr/>
        </p:nvSpPr>
        <p:spPr>
          <a:xfrm>
            <a:off x="153721" y="295241"/>
            <a:ext cx="1014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4. </a:t>
            </a:r>
            <a:r>
              <a:rPr lang="ko-KR" altLang="en-US" dirty="0"/>
              <a:t>프로젝트 수행결과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F62F7CF-23E0-6908-1326-26349EB2F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8BB0D-422D-4AC7-AB4D-761DD2AFAA29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17369D-A334-32D7-7B0D-74E0F2A0233E}"/>
              </a:ext>
            </a:extLst>
          </p:cNvPr>
          <p:cNvSpPr txBox="1"/>
          <p:nvPr/>
        </p:nvSpPr>
        <p:spPr>
          <a:xfrm>
            <a:off x="153721" y="664573"/>
            <a:ext cx="101469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상품 정보를 담는 </a:t>
            </a:r>
            <a:r>
              <a:rPr lang="en-US" altLang="ko-KR" sz="1200" dirty="0"/>
              <a:t>QR</a:t>
            </a:r>
            <a:r>
              <a:rPr lang="ko-KR" altLang="en-US" sz="1200" dirty="0"/>
              <a:t>코드 출력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329A67E-73C3-9508-EE26-6E01D920BB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654" y="1058329"/>
            <a:ext cx="9320692" cy="413181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D2EAEA7-AE02-A3D8-6979-EA4CBF292B98}"/>
              </a:ext>
            </a:extLst>
          </p:cNvPr>
          <p:cNvSpPr txBox="1"/>
          <p:nvPr/>
        </p:nvSpPr>
        <p:spPr>
          <a:xfrm>
            <a:off x="1435654" y="5190146"/>
            <a:ext cx="9320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/>
              <a:t>결과</a:t>
            </a:r>
            <a:r>
              <a:rPr lang="en-US" altLang="ko-KR" sz="1200" dirty="0"/>
              <a:t>13 – </a:t>
            </a:r>
            <a:r>
              <a:rPr lang="ko-KR" altLang="en-US" sz="1200" dirty="0"/>
              <a:t>저장 후 </a:t>
            </a:r>
            <a:r>
              <a:rPr lang="en-US" altLang="ko-KR" sz="1200" dirty="0"/>
              <a:t>DB</a:t>
            </a:r>
            <a:r>
              <a:rPr lang="ko-KR" altLang="en-US" sz="1200" dirty="0"/>
              <a:t>값 넘어 간 후 저장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F375BC7-064C-65C8-D47C-C76D18382341}"/>
              </a:ext>
            </a:extLst>
          </p:cNvPr>
          <p:cNvSpPr/>
          <p:nvPr/>
        </p:nvSpPr>
        <p:spPr>
          <a:xfrm>
            <a:off x="2316141" y="1241531"/>
            <a:ext cx="4851838" cy="390980"/>
          </a:xfrm>
          <a:prstGeom prst="rect">
            <a:avLst/>
          </a:prstGeom>
          <a:solidFill>
            <a:schemeClr val="accent1">
              <a:alpha val="0"/>
            </a:schemeClr>
          </a:solidFill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01835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F89A2B1-15AA-DBF2-BC59-82D8FD445ED9}"/>
              </a:ext>
            </a:extLst>
          </p:cNvPr>
          <p:cNvSpPr txBox="1"/>
          <p:nvPr/>
        </p:nvSpPr>
        <p:spPr>
          <a:xfrm>
            <a:off x="153721" y="295241"/>
            <a:ext cx="1014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4. </a:t>
            </a:r>
            <a:r>
              <a:rPr lang="ko-KR" altLang="en-US" dirty="0"/>
              <a:t>프로젝트 수행결과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F62F7CF-23E0-6908-1326-26349EB2F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8BB0D-422D-4AC7-AB4D-761DD2AFAA29}" type="slidenum">
              <a:rPr lang="ko-KR" altLang="en-US" smtClean="0"/>
              <a:t>19</a:t>
            </a:fld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17369D-A334-32D7-7B0D-74E0F2A0233E}"/>
              </a:ext>
            </a:extLst>
          </p:cNvPr>
          <p:cNvSpPr txBox="1"/>
          <p:nvPr/>
        </p:nvSpPr>
        <p:spPr>
          <a:xfrm>
            <a:off x="153721" y="664573"/>
            <a:ext cx="101469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재고 관리 </a:t>
            </a:r>
            <a:r>
              <a:rPr lang="en-US" altLang="ko-KR" sz="1200" dirty="0"/>
              <a:t>– </a:t>
            </a:r>
            <a:r>
              <a:rPr lang="ko-KR" altLang="en-US" sz="1200" dirty="0"/>
              <a:t>상품 개수 추가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2EAEA7-AE02-A3D8-6979-EA4CBF292B98}"/>
              </a:ext>
            </a:extLst>
          </p:cNvPr>
          <p:cNvSpPr txBox="1"/>
          <p:nvPr/>
        </p:nvSpPr>
        <p:spPr>
          <a:xfrm>
            <a:off x="1674297" y="5861213"/>
            <a:ext cx="105414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/>
              <a:t>결과</a:t>
            </a:r>
            <a:r>
              <a:rPr lang="en-US" altLang="ko-KR" sz="1200" dirty="0"/>
              <a:t>14 – </a:t>
            </a:r>
            <a:r>
              <a:rPr lang="ko-KR" altLang="en-US" sz="1200" dirty="0"/>
              <a:t>상품 </a:t>
            </a:r>
            <a:r>
              <a:rPr lang="ko-KR" altLang="en-US" sz="1200" dirty="0" err="1"/>
              <a:t>추가후</a:t>
            </a:r>
            <a:r>
              <a:rPr lang="ko-KR" altLang="en-US" sz="1200" dirty="0"/>
              <a:t> </a:t>
            </a:r>
            <a:r>
              <a:rPr lang="en-US" altLang="ko-KR" sz="1200" dirty="0"/>
              <a:t>DB</a:t>
            </a:r>
            <a:r>
              <a:rPr lang="ko-KR" altLang="en-US" sz="1200" dirty="0"/>
              <a:t>저장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86D432AB-160B-A8B3-2371-78A6B0626BF5}"/>
              </a:ext>
            </a:extLst>
          </p:cNvPr>
          <p:cNvGrpSpPr/>
          <p:nvPr/>
        </p:nvGrpSpPr>
        <p:grpSpPr>
          <a:xfrm>
            <a:off x="0" y="941572"/>
            <a:ext cx="12192000" cy="4885516"/>
            <a:chOff x="825253" y="1056041"/>
            <a:chExt cx="10541493" cy="4138495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956EBA91-E4CC-812C-AE82-16B174F867AB}"/>
                </a:ext>
              </a:extLst>
            </p:cNvPr>
            <p:cNvSpPr/>
            <p:nvPr/>
          </p:nvSpPr>
          <p:spPr>
            <a:xfrm>
              <a:off x="825253" y="1056041"/>
              <a:ext cx="10541493" cy="413849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C2CBFD21-AC03-900E-5AA5-2907378709B3}"/>
                </a:ext>
              </a:extLst>
            </p:cNvPr>
            <p:cNvGrpSpPr/>
            <p:nvPr/>
          </p:nvGrpSpPr>
          <p:grpSpPr>
            <a:xfrm>
              <a:off x="6837161" y="1935876"/>
              <a:ext cx="4258231" cy="697343"/>
              <a:chOff x="6205087" y="3161447"/>
              <a:chExt cx="4258231" cy="697343"/>
            </a:xfrm>
          </p:grpSpPr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id="{AF686DB7-DF60-C2A4-9C20-4A6E925DE7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05087" y="3209229"/>
                <a:ext cx="4258231" cy="649561"/>
              </a:xfrm>
              <a:prstGeom prst="rect">
                <a:avLst/>
              </a:prstGeom>
            </p:spPr>
          </p:pic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443C51EB-75C9-CC63-D9DF-6F81CA54F4FE}"/>
                  </a:ext>
                </a:extLst>
              </p:cNvPr>
              <p:cNvSpPr/>
              <p:nvPr/>
            </p:nvSpPr>
            <p:spPr>
              <a:xfrm>
                <a:off x="7880838" y="3161447"/>
                <a:ext cx="1459524" cy="649561"/>
              </a:xfrm>
              <a:prstGeom prst="rect">
                <a:avLst/>
              </a:prstGeom>
              <a:solidFill>
                <a:schemeClr val="accent1">
                  <a:alpha val="0"/>
                </a:schemeClr>
              </a:solidFill>
              <a:ln w="317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C7490C38-41C7-6693-E92C-DE4736B2E005}"/>
                </a:ext>
              </a:extLst>
            </p:cNvPr>
            <p:cNvGrpSpPr/>
            <p:nvPr/>
          </p:nvGrpSpPr>
          <p:grpSpPr>
            <a:xfrm>
              <a:off x="6980018" y="3308392"/>
              <a:ext cx="4115374" cy="1343212"/>
              <a:chOff x="6389854" y="3298414"/>
              <a:chExt cx="4115374" cy="1343212"/>
            </a:xfrm>
          </p:grpSpPr>
          <p:pic>
            <p:nvPicPr>
              <p:cNvPr id="18" name="그림 17">
                <a:extLst>
                  <a:ext uri="{FF2B5EF4-FFF2-40B4-BE49-F238E27FC236}">
                    <a16:creationId xmlns:a16="http://schemas.microsoft.com/office/drawing/2014/main" id="{44F77C13-2ADF-5A8D-2822-952B156B10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89854" y="3298414"/>
                <a:ext cx="4115374" cy="1343212"/>
              </a:xfrm>
              <a:prstGeom prst="rect">
                <a:avLst/>
              </a:prstGeom>
            </p:spPr>
          </p:pic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CFCBBD4D-DAC6-E261-2CA1-D913B53C9445}"/>
                  </a:ext>
                </a:extLst>
              </p:cNvPr>
              <p:cNvSpPr/>
              <p:nvPr/>
            </p:nvSpPr>
            <p:spPr>
              <a:xfrm>
                <a:off x="7372350" y="4174523"/>
                <a:ext cx="445770" cy="397478"/>
              </a:xfrm>
              <a:prstGeom prst="rect">
                <a:avLst/>
              </a:prstGeom>
              <a:solidFill>
                <a:schemeClr val="accent1">
                  <a:alpha val="0"/>
                </a:schemeClr>
              </a:solidFill>
              <a:ln w="317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5B7C0FD4-B9E7-A640-B7C4-5D45CA018D34}"/>
                </a:ext>
              </a:extLst>
            </p:cNvPr>
            <p:cNvGrpSpPr/>
            <p:nvPr/>
          </p:nvGrpSpPr>
          <p:grpSpPr>
            <a:xfrm>
              <a:off x="864567" y="1136244"/>
              <a:ext cx="5821597" cy="3961086"/>
              <a:chOff x="204065" y="1240566"/>
              <a:chExt cx="5821597" cy="3961086"/>
            </a:xfrm>
          </p:grpSpPr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68678D8E-9D5B-26A6-3CAE-C8326F7D6E6F}"/>
                  </a:ext>
                </a:extLst>
              </p:cNvPr>
              <p:cNvGrpSpPr/>
              <p:nvPr/>
            </p:nvGrpSpPr>
            <p:grpSpPr>
              <a:xfrm>
                <a:off x="204065" y="1240566"/>
                <a:ext cx="5821597" cy="3961086"/>
                <a:chOff x="466566" y="1310904"/>
                <a:chExt cx="5821597" cy="3961086"/>
              </a:xfrm>
            </p:grpSpPr>
            <p:pic>
              <p:nvPicPr>
                <p:cNvPr id="10" name="그림 9">
                  <a:extLst>
                    <a:ext uri="{FF2B5EF4-FFF2-40B4-BE49-F238E27FC236}">
                      <a16:creationId xmlns:a16="http://schemas.microsoft.com/office/drawing/2014/main" id="{9CE39EB5-B99C-697D-1657-120BEF89AFA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66566" y="1310904"/>
                  <a:ext cx="5821597" cy="3961086"/>
                </a:xfrm>
                <a:prstGeom prst="rect">
                  <a:avLst/>
                </a:prstGeom>
              </p:spPr>
            </p:pic>
            <p:sp>
              <p:nvSpPr>
                <p:cNvPr id="11" name="직사각형 10">
                  <a:extLst>
                    <a:ext uri="{FF2B5EF4-FFF2-40B4-BE49-F238E27FC236}">
                      <a16:creationId xmlns:a16="http://schemas.microsoft.com/office/drawing/2014/main" id="{811A1400-E92C-F4FD-5C2A-1DE0335FABCD}"/>
                    </a:ext>
                  </a:extLst>
                </p:cNvPr>
                <p:cNvSpPr/>
                <p:nvPr/>
              </p:nvSpPr>
              <p:spPr>
                <a:xfrm>
                  <a:off x="748861" y="3068943"/>
                  <a:ext cx="3286807" cy="263342"/>
                </a:xfrm>
                <a:prstGeom prst="rect">
                  <a:avLst/>
                </a:prstGeom>
                <a:solidFill>
                  <a:schemeClr val="accent1">
                    <a:alpha val="0"/>
                  </a:schemeClr>
                </a:solidFill>
                <a:ln w="317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08C04ADD-2522-0C1F-9BD7-80B9A1CD4AA0}"/>
                  </a:ext>
                </a:extLst>
              </p:cNvPr>
              <p:cNvSpPr/>
              <p:nvPr/>
            </p:nvSpPr>
            <p:spPr>
              <a:xfrm>
                <a:off x="1044820" y="3034031"/>
                <a:ext cx="537795" cy="195580"/>
              </a:xfrm>
              <a:prstGeom prst="rect">
                <a:avLst/>
              </a:prstGeom>
              <a:solidFill>
                <a:schemeClr val="accent1">
                  <a:alpha val="0"/>
                </a:schemeClr>
              </a:solidFill>
              <a:ln w="317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627DCA37-9FB1-3B87-49DE-9FCA791528ED}"/>
                  </a:ext>
                </a:extLst>
              </p:cNvPr>
              <p:cNvSpPr/>
              <p:nvPr/>
            </p:nvSpPr>
            <p:spPr>
              <a:xfrm>
                <a:off x="3960327" y="1939086"/>
                <a:ext cx="1130418" cy="197444"/>
              </a:xfrm>
              <a:prstGeom prst="rect">
                <a:avLst/>
              </a:prstGeom>
              <a:solidFill>
                <a:schemeClr val="accent1">
                  <a:alpha val="0"/>
                </a:schemeClr>
              </a:solidFill>
              <a:ln w="317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546600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F89A2B1-15AA-DBF2-BC59-82D8FD445ED9}"/>
              </a:ext>
            </a:extLst>
          </p:cNvPr>
          <p:cNvSpPr txBox="1"/>
          <p:nvPr/>
        </p:nvSpPr>
        <p:spPr>
          <a:xfrm>
            <a:off x="153721" y="295241"/>
            <a:ext cx="1014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목차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AF354C3-528B-DFCB-2C37-CED22A74B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8BB0D-422D-4AC7-AB4D-761DD2AFAA29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DDD5BF-A0EF-6F55-A47F-9156077C4248}"/>
              </a:ext>
            </a:extLst>
          </p:cNvPr>
          <p:cNvSpPr txBox="1"/>
          <p:nvPr/>
        </p:nvSpPr>
        <p:spPr>
          <a:xfrm>
            <a:off x="4887175" y="2690336"/>
            <a:ext cx="253627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ko-KR" altLang="en-US" b="0" i="0" dirty="0">
                <a:solidFill>
                  <a:srgbClr val="1F2328"/>
                </a:solidFill>
                <a:effectLst/>
              </a:rPr>
              <a:t> 프로젝트 개요</a:t>
            </a:r>
          </a:p>
          <a:p>
            <a:pPr algn="l">
              <a:buFont typeface="+mj-lt"/>
              <a:buAutoNum type="arabicPeriod"/>
            </a:pPr>
            <a:r>
              <a:rPr lang="ko-KR" altLang="en-US" b="0" i="0" dirty="0">
                <a:solidFill>
                  <a:srgbClr val="1F2328"/>
                </a:solidFill>
                <a:effectLst/>
              </a:rPr>
              <a:t> 팀 구성원 역할 소개</a:t>
            </a:r>
          </a:p>
          <a:p>
            <a:pPr algn="l">
              <a:buFont typeface="+mj-lt"/>
              <a:buAutoNum type="arabicPeriod"/>
            </a:pPr>
            <a:r>
              <a:rPr lang="ko-KR" altLang="en-US" b="0" i="0" dirty="0">
                <a:solidFill>
                  <a:srgbClr val="1F2328"/>
                </a:solidFill>
                <a:effectLst/>
              </a:rPr>
              <a:t> 프로젝트 수행절차</a:t>
            </a:r>
          </a:p>
          <a:p>
            <a:pPr algn="l">
              <a:buFont typeface="+mj-lt"/>
              <a:buAutoNum type="arabicPeriod"/>
            </a:pPr>
            <a:r>
              <a:rPr lang="ko-KR" altLang="en-US" b="0" i="0" dirty="0">
                <a:solidFill>
                  <a:srgbClr val="1F2328"/>
                </a:solidFill>
                <a:effectLst/>
              </a:rPr>
              <a:t> 프로젝트 수행결과</a:t>
            </a:r>
          </a:p>
          <a:p>
            <a:pPr algn="l">
              <a:buFont typeface="+mj-lt"/>
              <a:buAutoNum type="arabicPeriod"/>
            </a:pPr>
            <a:r>
              <a:rPr lang="ko-KR" altLang="en-US" b="0" i="0" dirty="0">
                <a:solidFill>
                  <a:srgbClr val="1F2328"/>
                </a:solidFill>
                <a:effectLst/>
              </a:rPr>
              <a:t> 자체 평가의견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ABDEEA-CE78-1BBC-E45A-7E57CA56F222}"/>
              </a:ext>
            </a:extLst>
          </p:cNvPr>
          <p:cNvSpPr txBox="1"/>
          <p:nvPr/>
        </p:nvSpPr>
        <p:spPr>
          <a:xfrm>
            <a:off x="4147457" y="2690336"/>
            <a:ext cx="82459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b="0" i="0" dirty="0">
                <a:solidFill>
                  <a:srgbClr val="1F2328"/>
                </a:solidFill>
                <a:effectLst/>
              </a:rPr>
              <a:t>p.03 -</a:t>
            </a:r>
          </a:p>
          <a:p>
            <a:pPr algn="l"/>
            <a:r>
              <a:rPr lang="en-US" altLang="ko-KR" dirty="0">
                <a:solidFill>
                  <a:srgbClr val="1F2328"/>
                </a:solidFill>
              </a:rPr>
              <a:t>p.04</a:t>
            </a:r>
            <a:r>
              <a:rPr lang="en-US" altLang="ko-KR" b="0" i="0" dirty="0">
                <a:solidFill>
                  <a:srgbClr val="1F2328"/>
                </a:solidFill>
                <a:effectLst/>
              </a:rPr>
              <a:t> -</a:t>
            </a:r>
            <a:endParaRPr lang="en-US" altLang="ko-KR" dirty="0">
              <a:solidFill>
                <a:srgbClr val="1F2328"/>
              </a:solidFill>
            </a:endParaRPr>
          </a:p>
          <a:p>
            <a:pPr algn="l"/>
            <a:r>
              <a:rPr lang="en-US" altLang="ko-KR" b="0" i="0" dirty="0">
                <a:solidFill>
                  <a:srgbClr val="1F2328"/>
                </a:solidFill>
                <a:effectLst/>
              </a:rPr>
              <a:t>p.05 -</a:t>
            </a:r>
          </a:p>
          <a:p>
            <a:pPr algn="l"/>
            <a:r>
              <a:rPr lang="en-US" altLang="ko-KR" dirty="0">
                <a:solidFill>
                  <a:srgbClr val="1F2328"/>
                </a:solidFill>
              </a:rPr>
              <a:t>p.10</a:t>
            </a:r>
            <a:r>
              <a:rPr lang="en-US" altLang="ko-KR" b="0" i="0" dirty="0">
                <a:solidFill>
                  <a:srgbClr val="1F2328"/>
                </a:solidFill>
                <a:effectLst/>
              </a:rPr>
              <a:t> -</a:t>
            </a:r>
            <a:endParaRPr lang="en-US" altLang="ko-KR" dirty="0">
              <a:solidFill>
                <a:srgbClr val="1F2328"/>
              </a:solidFill>
            </a:endParaRPr>
          </a:p>
          <a:p>
            <a:pPr algn="l"/>
            <a:r>
              <a:rPr lang="en-US" altLang="ko-KR" b="0" i="0" dirty="0">
                <a:solidFill>
                  <a:srgbClr val="1F2328"/>
                </a:solidFill>
                <a:effectLst/>
              </a:rPr>
              <a:t>p.23 -</a:t>
            </a:r>
            <a:endParaRPr lang="ko-KR" altLang="en-US" b="0" i="0" dirty="0">
              <a:solidFill>
                <a:srgbClr val="1F2328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0318544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F62F7CF-23E0-6908-1326-26349EB2F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8BB0D-422D-4AC7-AB4D-761DD2AFAA29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2EAEA7-AE02-A3D8-6979-EA4CBF292B98}"/>
              </a:ext>
            </a:extLst>
          </p:cNvPr>
          <p:cNvSpPr txBox="1"/>
          <p:nvPr/>
        </p:nvSpPr>
        <p:spPr>
          <a:xfrm>
            <a:off x="2462436" y="5599358"/>
            <a:ext cx="72671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/>
              <a:t>결과</a:t>
            </a:r>
            <a:r>
              <a:rPr lang="en-US" altLang="ko-KR" sz="1200" dirty="0"/>
              <a:t>15 – </a:t>
            </a:r>
            <a:r>
              <a:rPr lang="ko-KR" altLang="en-US" sz="1200" dirty="0"/>
              <a:t>오류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8D8E69E7-284F-2FC3-5092-0AB947759486}"/>
              </a:ext>
            </a:extLst>
          </p:cNvPr>
          <p:cNvGrpSpPr/>
          <p:nvPr/>
        </p:nvGrpSpPr>
        <p:grpSpPr>
          <a:xfrm>
            <a:off x="2462436" y="1260418"/>
            <a:ext cx="7267127" cy="4337163"/>
            <a:chOff x="2111820" y="1260418"/>
            <a:chExt cx="7267127" cy="4337163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AA32AC5A-7014-F090-CA98-182F17383AE9}"/>
                </a:ext>
              </a:extLst>
            </p:cNvPr>
            <p:cNvGrpSpPr/>
            <p:nvPr/>
          </p:nvGrpSpPr>
          <p:grpSpPr>
            <a:xfrm>
              <a:off x="2111820" y="1260418"/>
              <a:ext cx="7267127" cy="4337163"/>
              <a:chOff x="78065" y="554669"/>
              <a:chExt cx="7393565" cy="4900958"/>
            </a:xfrm>
          </p:grpSpPr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E1B5D53B-5211-AAEE-CC09-2AD1E378C7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065" y="554669"/>
                <a:ext cx="7393565" cy="4900958"/>
              </a:xfrm>
              <a:prstGeom prst="rect">
                <a:avLst/>
              </a:prstGeom>
            </p:spPr>
          </p:pic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2440396F-5D16-B7A0-D2F3-76DC0E82D42C}"/>
                  </a:ext>
                </a:extLst>
              </p:cNvPr>
              <p:cNvSpPr/>
              <p:nvPr/>
            </p:nvSpPr>
            <p:spPr>
              <a:xfrm>
                <a:off x="4965581" y="1415562"/>
                <a:ext cx="1413237" cy="250580"/>
              </a:xfrm>
              <a:prstGeom prst="rect">
                <a:avLst/>
              </a:prstGeom>
              <a:solidFill>
                <a:schemeClr val="accent1">
                  <a:alpha val="0"/>
                </a:schemeClr>
              </a:solidFill>
              <a:ln w="317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A10FB26B-F0E6-DB97-283F-3C3C67A1E9C7}"/>
                  </a:ext>
                </a:extLst>
              </p:cNvPr>
              <p:cNvSpPr/>
              <p:nvPr/>
            </p:nvSpPr>
            <p:spPr>
              <a:xfrm>
                <a:off x="1178168" y="2798847"/>
                <a:ext cx="734159" cy="322422"/>
              </a:xfrm>
              <a:prstGeom prst="rect">
                <a:avLst/>
              </a:prstGeom>
              <a:solidFill>
                <a:schemeClr val="accent1">
                  <a:alpha val="0"/>
                </a:schemeClr>
              </a:solidFill>
              <a:ln w="317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740F12D5-C615-39D6-DF43-92AB7EDD564D}"/>
                </a:ext>
              </a:extLst>
            </p:cNvPr>
            <p:cNvSpPr/>
            <p:nvPr/>
          </p:nvSpPr>
          <p:spPr>
            <a:xfrm>
              <a:off x="8265077" y="2353002"/>
              <a:ext cx="811924" cy="405963"/>
            </a:xfrm>
            <a:prstGeom prst="rect">
              <a:avLst/>
            </a:prstGeom>
            <a:solidFill>
              <a:schemeClr val="accent1">
                <a:alpha val="0"/>
              </a:schemeClr>
            </a:solidFill>
            <a:ln w="317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E6389ECE-340F-49CC-2C1B-7AED942421C4}"/>
              </a:ext>
            </a:extLst>
          </p:cNvPr>
          <p:cNvSpPr txBox="1"/>
          <p:nvPr/>
        </p:nvSpPr>
        <p:spPr>
          <a:xfrm>
            <a:off x="153721" y="295241"/>
            <a:ext cx="1014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4. </a:t>
            </a:r>
            <a:r>
              <a:rPr lang="ko-KR" altLang="en-US" dirty="0"/>
              <a:t>프로젝트 수행결과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79CA51-0884-F647-5A86-D78888AB6DC7}"/>
              </a:ext>
            </a:extLst>
          </p:cNvPr>
          <p:cNvSpPr txBox="1"/>
          <p:nvPr/>
        </p:nvSpPr>
        <p:spPr>
          <a:xfrm>
            <a:off x="153721" y="664573"/>
            <a:ext cx="101469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재고 관리 </a:t>
            </a:r>
            <a:r>
              <a:rPr lang="en-US" altLang="ko-KR" sz="1200" dirty="0"/>
              <a:t>– </a:t>
            </a:r>
            <a:r>
              <a:rPr lang="ko-KR" altLang="en-US" sz="1200" dirty="0"/>
              <a:t>오류 출력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9224911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F62F7CF-23E0-6908-1326-26349EB2F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8BB0D-422D-4AC7-AB4D-761DD2AFAA29}" type="slidenum">
              <a:rPr lang="ko-KR" altLang="en-US" smtClean="0"/>
              <a:t>21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2EAEA7-AE02-A3D8-6979-EA4CBF292B98}"/>
              </a:ext>
            </a:extLst>
          </p:cNvPr>
          <p:cNvSpPr txBox="1"/>
          <p:nvPr/>
        </p:nvSpPr>
        <p:spPr>
          <a:xfrm>
            <a:off x="6657181" y="5459772"/>
            <a:ext cx="45515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/>
              <a:t>결과</a:t>
            </a:r>
            <a:r>
              <a:rPr lang="en-US" altLang="ko-KR" sz="1200" dirty="0"/>
              <a:t>17 – </a:t>
            </a:r>
            <a:r>
              <a:rPr lang="ko-KR" altLang="en-US" sz="1200" dirty="0"/>
              <a:t>로그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44D8261-9590-EDA2-58C2-7F834329BAB5}"/>
              </a:ext>
            </a:extLst>
          </p:cNvPr>
          <p:cNvGrpSpPr/>
          <p:nvPr/>
        </p:nvGrpSpPr>
        <p:grpSpPr>
          <a:xfrm>
            <a:off x="2109052" y="4488222"/>
            <a:ext cx="9096259" cy="971550"/>
            <a:chOff x="1128710" y="2809428"/>
            <a:chExt cx="9096259" cy="971550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FECD6C64-7A68-1951-EC82-00993370A0D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8710" y="2809428"/>
              <a:ext cx="9096259" cy="971550"/>
            </a:xfrm>
            <a:prstGeom prst="rect">
              <a:avLst/>
            </a:prstGeom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39FCE180-FE69-C369-2B56-512CF5E59479}"/>
                </a:ext>
              </a:extLst>
            </p:cNvPr>
            <p:cNvSpPr/>
            <p:nvPr/>
          </p:nvSpPr>
          <p:spPr>
            <a:xfrm>
              <a:off x="1193624" y="3241326"/>
              <a:ext cx="9031345" cy="354728"/>
            </a:xfrm>
            <a:prstGeom prst="rect">
              <a:avLst/>
            </a:prstGeom>
            <a:solidFill>
              <a:schemeClr val="accent1">
                <a:alpha val="0"/>
              </a:schemeClr>
            </a:solidFill>
            <a:ln w="317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B6C76B7F-D268-DBEF-1DD0-1CBB0519F30D}"/>
              </a:ext>
            </a:extLst>
          </p:cNvPr>
          <p:cNvGrpSpPr/>
          <p:nvPr/>
        </p:nvGrpSpPr>
        <p:grpSpPr>
          <a:xfrm>
            <a:off x="-442649" y="1302189"/>
            <a:ext cx="4551588" cy="2289455"/>
            <a:chOff x="-970187" y="4417312"/>
            <a:chExt cx="4551588" cy="2289455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46B8977E-346E-18D9-6013-31850F8636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5331" y="4417312"/>
              <a:ext cx="2966070" cy="2027823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F5F9028-92E4-704F-4752-737C0F5FD47F}"/>
                </a:ext>
              </a:extLst>
            </p:cNvPr>
            <p:cNvSpPr txBox="1"/>
            <p:nvPr/>
          </p:nvSpPr>
          <p:spPr>
            <a:xfrm>
              <a:off x="-970187" y="6429768"/>
              <a:ext cx="45515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200" dirty="0"/>
                <a:t>결과</a:t>
              </a:r>
              <a:r>
                <a:rPr lang="en-US" altLang="ko-KR" sz="1200" dirty="0"/>
                <a:t>16 – </a:t>
              </a:r>
              <a:r>
                <a:rPr lang="ko-KR" altLang="en-US" sz="1200" dirty="0"/>
                <a:t>차감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C00E96CF-C675-A77A-951E-AC3FD54E5977}"/>
              </a:ext>
            </a:extLst>
          </p:cNvPr>
          <p:cNvSpPr txBox="1"/>
          <p:nvPr/>
        </p:nvSpPr>
        <p:spPr>
          <a:xfrm>
            <a:off x="153721" y="295241"/>
            <a:ext cx="1014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4. </a:t>
            </a:r>
            <a:r>
              <a:rPr lang="ko-KR" altLang="en-US" dirty="0"/>
              <a:t>프로젝트 수행결과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4F412F4-64D2-A4B9-0572-D6B342020C12}"/>
              </a:ext>
            </a:extLst>
          </p:cNvPr>
          <p:cNvSpPr txBox="1"/>
          <p:nvPr/>
        </p:nvSpPr>
        <p:spPr>
          <a:xfrm>
            <a:off x="153721" y="664573"/>
            <a:ext cx="101469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재고 관리 </a:t>
            </a:r>
            <a:r>
              <a:rPr lang="en-US" altLang="ko-KR" sz="1200" dirty="0"/>
              <a:t>– </a:t>
            </a:r>
            <a:r>
              <a:rPr lang="ko-KR" altLang="en-US" sz="1200" dirty="0"/>
              <a:t>차감과 로그 기록</a:t>
            </a:r>
          </a:p>
        </p:txBody>
      </p:sp>
    </p:spTree>
    <p:extLst>
      <p:ext uri="{BB962C8B-B14F-4D97-AF65-F5344CB8AC3E}">
        <p14:creationId xmlns:p14="http://schemas.microsoft.com/office/powerpoint/2010/main" val="4991918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F89A2B1-15AA-DBF2-BC59-82D8FD445ED9}"/>
              </a:ext>
            </a:extLst>
          </p:cNvPr>
          <p:cNvSpPr txBox="1"/>
          <p:nvPr/>
        </p:nvSpPr>
        <p:spPr>
          <a:xfrm>
            <a:off x="153721" y="295241"/>
            <a:ext cx="1014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5. </a:t>
            </a:r>
            <a:r>
              <a:rPr lang="ko-KR" altLang="en-US" dirty="0"/>
              <a:t>자체 평가의견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04DDAB2-0CE0-0393-52EB-2773F3B3C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8BB0D-422D-4AC7-AB4D-761DD2AFAA29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03333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F89A2B1-15AA-DBF2-BC59-82D8FD445ED9}"/>
              </a:ext>
            </a:extLst>
          </p:cNvPr>
          <p:cNvSpPr txBox="1"/>
          <p:nvPr/>
        </p:nvSpPr>
        <p:spPr>
          <a:xfrm>
            <a:off x="3550094" y="2890391"/>
            <a:ext cx="509181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400" dirty="0" err="1"/>
              <a:t>QnA</a:t>
            </a:r>
            <a:endParaRPr lang="ko-KR" altLang="en-US" sz="6400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04DDAB2-0CE0-0393-52EB-2773F3B3C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8BB0D-422D-4AC7-AB4D-761DD2AFAA29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6664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F89A2B1-15AA-DBF2-BC59-82D8FD445ED9}"/>
              </a:ext>
            </a:extLst>
          </p:cNvPr>
          <p:cNvSpPr txBox="1"/>
          <p:nvPr/>
        </p:nvSpPr>
        <p:spPr>
          <a:xfrm>
            <a:off x="153721" y="295241"/>
            <a:ext cx="101469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프로젝트 전 검수할 것</a:t>
            </a:r>
            <a:endParaRPr lang="en-US" altLang="ko-KR" dirty="0"/>
          </a:p>
          <a:p>
            <a:r>
              <a:rPr lang="en-US" altLang="ko-KR" dirty="0"/>
              <a:t>  </a:t>
            </a:r>
            <a:r>
              <a:rPr lang="ko-KR" altLang="en-US" dirty="0"/>
              <a:t>첨부 이미지 캡션</a:t>
            </a:r>
            <a:endParaRPr lang="en-US" altLang="ko-KR" dirty="0"/>
          </a:p>
          <a:p>
            <a:r>
              <a:rPr lang="en-US" altLang="ko-KR" dirty="0"/>
              <a:t>  </a:t>
            </a:r>
            <a:r>
              <a:rPr lang="ko-KR" altLang="en-US" dirty="0"/>
              <a:t>쪽수 설정</a:t>
            </a:r>
            <a:endParaRPr lang="en-US" altLang="ko-KR" dirty="0"/>
          </a:p>
          <a:p>
            <a:r>
              <a:rPr lang="ko-KR" altLang="en-US" dirty="0"/>
              <a:t>  목차 페이지 </a:t>
            </a:r>
            <a:r>
              <a:rPr lang="ko-KR" altLang="en-US" dirty="0" err="1"/>
              <a:t>올바른지</a:t>
            </a:r>
            <a:r>
              <a:rPr lang="ko-KR" altLang="en-US" dirty="0"/>
              <a:t> 확인</a:t>
            </a:r>
            <a:endParaRPr lang="en-US" altLang="ko-KR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04DDAB2-0CE0-0393-52EB-2773F3B3C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8BB0D-422D-4AC7-AB4D-761DD2AFAA29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45649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7E8AB7B8-DFEA-244F-5109-CB92C1B317B1}"/>
              </a:ext>
            </a:extLst>
          </p:cNvPr>
          <p:cNvSpPr/>
          <p:nvPr/>
        </p:nvSpPr>
        <p:spPr>
          <a:xfrm rot="20059298">
            <a:off x="1804307" y="3195085"/>
            <a:ext cx="8311243" cy="559980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56BEF90-BA96-8E38-3CAF-785DF101A1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8BB0D-422D-4AC7-AB4D-761DD2AFAA29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17CCC8-13A8-DB68-FFBB-94A8E109828F}"/>
              </a:ext>
            </a:extLst>
          </p:cNvPr>
          <p:cNvSpPr txBox="1"/>
          <p:nvPr/>
        </p:nvSpPr>
        <p:spPr>
          <a:xfrm>
            <a:off x="153721" y="295241"/>
            <a:ext cx="1014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프로젝트 개요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0769BA37-FDD1-A067-F692-B8B28708D397}"/>
              </a:ext>
            </a:extLst>
          </p:cNvPr>
          <p:cNvSpPr/>
          <p:nvPr/>
        </p:nvSpPr>
        <p:spPr>
          <a:xfrm>
            <a:off x="4073979" y="1938996"/>
            <a:ext cx="1440000" cy="144000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.NET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FRAMEWORK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6D865741-2D87-868C-E77E-A8F231383B95}"/>
              </a:ext>
            </a:extLst>
          </p:cNvPr>
          <p:cNvSpPr/>
          <p:nvPr/>
        </p:nvSpPr>
        <p:spPr>
          <a:xfrm>
            <a:off x="6237515" y="1938996"/>
            <a:ext cx="1440000" cy="144000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C#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85A25FB4-F1B5-DEBD-95F6-12507BF62835}"/>
              </a:ext>
            </a:extLst>
          </p:cNvPr>
          <p:cNvSpPr/>
          <p:nvPr/>
        </p:nvSpPr>
        <p:spPr>
          <a:xfrm>
            <a:off x="5127659" y="3849439"/>
            <a:ext cx="1440000" cy="144000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MS SQL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38A8737A-1975-E32B-A256-6A7191FDAC84}"/>
              </a:ext>
            </a:extLst>
          </p:cNvPr>
          <p:cNvSpPr/>
          <p:nvPr/>
        </p:nvSpPr>
        <p:spPr>
          <a:xfrm>
            <a:off x="533211" y="4986320"/>
            <a:ext cx="1440000" cy="144000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AI HUB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화살표: 원형 9">
            <a:extLst>
              <a:ext uri="{FF2B5EF4-FFF2-40B4-BE49-F238E27FC236}">
                <a16:creationId xmlns:a16="http://schemas.microsoft.com/office/drawing/2014/main" id="{A177D945-0551-D8E3-CAA5-CBB2EF93F1F6}"/>
              </a:ext>
            </a:extLst>
          </p:cNvPr>
          <p:cNvSpPr/>
          <p:nvPr/>
        </p:nvSpPr>
        <p:spPr>
          <a:xfrm>
            <a:off x="4782280" y="908573"/>
            <a:ext cx="2157363" cy="1750423"/>
          </a:xfrm>
          <a:prstGeom prst="circularArrow">
            <a:avLst>
              <a:gd name="adj1" fmla="val 7949"/>
              <a:gd name="adj2" fmla="val 1088833"/>
              <a:gd name="adj3" fmla="val 20316330"/>
              <a:gd name="adj4" fmla="val 10800000"/>
              <a:gd name="adj5" fmla="val 12500"/>
            </a:avLst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화살표: 원형 10">
            <a:extLst>
              <a:ext uri="{FF2B5EF4-FFF2-40B4-BE49-F238E27FC236}">
                <a16:creationId xmlns:a16="http://schemas.microsoft.com/office/drawing/2014/main" id="{BF1940D3-BE51-C26C-5789-4A06D2E8D7D9}"/>
              </a:ext>
            </a:extLst>
          </p:cNvPr>
          <p:cNvSpPr/>
          <p:nvPr/>
        </p:nvSpPr>
        <p:spPr>
          <a:xfrm rot="7696158">
            <a:off x="6178494" y="3172736"/>
            <a:ext cx="2157363" cy="1750423"/>
          </a:xfrm>
          <a:prstGeom prst="circularArrow">
            <a:avLst>
              <a:gd name="adj1" fmla="val 7949"/>
              <a:gd name="adj2" fmla="val 1088833"/>
              <a:gd name="adj3" fmla="val 20316330"/>
              <a:gd name="adj4" fmla="val 10800000"/>
              <a:gd name="adj5" fmla="val 12500"/>
            </a:avLst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화살표: 원형 11">
            <a:extLst>
              <a:ext uri="{FF2B5EF4-FFF2-40B4-BE49-F238E27FC236}">
                <a16:creationId xmlns:a16="http://schemas.microsoft.com/office/drawing/2014/main" id="{5809F147-11AD-3AD4-1635-92696A2294D9}"/>
              </a:ext>
            </a:extLst>
          </p:cNvPr>
          <p:cNvSpPr/>
          <p:nvPr/>
        </p:nvSpPr>
        <p:spPr>
          <a:xfrm rot="14610292">
            <a:off x="3478866" y="3058386"/>
            <a:ext cx="2157363" cy="1750423"/>
          </a:xfrm>
          <a:prstGeom prst="circularArrow">
            <a:avLst>
              <a:gd name="adj1" fmla="val 7949"/>
              <a:gd name="adj2" fmla="val 1088833"/>
              <a:gd name="adj3" fmla="val 20316330"/>
              <a:gd name="adj4" fmla="val 10800000"/>
              <a:gd name="adj5" fmla="val 12500"/>
            </a:avLst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사각형: 둥근 위쪽 모서리 13">
            <a:extLst>
              <a:ext uri="{FF2B5EF4-FFF2-40B4-BE49-F238E27FC236}">
                <a16:creationId xmlns:a16="http://schemas.microsoft.com/office/drawing/2014/main" id="{06DC5617-4129-3485-1807-1C330364BCC8}"/>
              </a:ext>
            </a:extLst>
          </p:cNvPr>
          <p:cNvSpPr/>
          <p:nvPr/>
        </p:nvSpPr>
        <p:spPr>
          <a:xfrm>
            <a:off x="9982200" y="666943"/>
            <a:ext cx="1649185" cy="943791"/>
          </a:xfrm>
          <a:prstGeom prst="round2Same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재고 관리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소프트웨어</a:t>
            </a:r>
          </a:p>
        </p:txBody>
      </p:sp>
    </p:spTree>
    <p:extLst>
      <p:ext uri="{BB962C8B-B14F-4D97-AF65-F5344CB8AC3E}">
        <p14:creationId xmlns:p14="http://schemas.microsoft.com/office/powerpoint/2010/main" val="15023441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F89A2B1-15AA-DBF2-BC59-82D8FD445ED9}"/>
              </a:ext>
            </a:extLst>
          </p:cNvPr>
          <p:cNvSpPr txBox="1"/>
          <p:nvPr/>
        </p:nvSpPr>
        <p:spPr>
          <a:xfrm>
            <a:off x="153721" y="295241"/>
            <a:ext cx="1014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 </a:t>
            </a:r>
            <a:r>
              <a:rPr lang="ko-KR" altLang="en-US" dirty="0"/>
              <a:t>팀 구성원 역할 소개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B1B94F1-71F2-F41B-37C0-0E81CD74F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8BB0D-422D-4AC7-AB4D-761DD2AFAA29}" type="slidenum">
              <a:rPr lang="ko-KR" altLang="en-US" smtClean="0"/>
              <a:t>4</a:t>
            </a:fld>
            <a:endParaRPr lang="ko-KR" altLang="en-US"/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0276BFFF-1358-C201-7286-50D112AD0B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6784357"/>
              </p:ext>
            </p:extLst>
          </p:nvPr>
        </p:nvGraphicFramePr>
        <p:xfrm>
          <a:off x="576945" y="1541962"/>
          <a:ext cx="11038110" cy="254468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07622">
                  <a:extLst>
                    <a:ext uri="{9D8B030D-6E8A-4147-A177-3AD203B41FA5}">
                      <a16:colId xmlns:a16="http://schemas.microsoft.com/office/drawing/2014/main" val="4232313892"/>
                    </a:ext>
                  </a:extLst>
                </a:gridCol>
                <a:gridCol w="2207622">
                  <a:extLst>
                    <a:ext uri="{9D8B030D-6E8A-4147-A177-3AD203B41FA5}">
                      <a16:colId xmlns:a16="http://schemas.microsoft.com/office/drawing/2014/main" val="1879483910"/>
                    </a:ext>
                  </a:extLst>
                </a:gridCol>
                <a:gridCol w="2207622">
                  <a:extLst>
                    <a:ext uri="{9D8B030D-6E8A-4147-A177-3AD203B41FA5}">
                      <a16:colId xmlns:a16="http://schemas.microsoft.com/office/drawing/2014/main" val="3758380220"/>
                    </a:ext>
                  </a:extLst>
                </a:gridCol>
                <a:gridCol w="2207622">
                  <a:extLst>
                    <a:ext uri="{9D8B030D-6E8A-4147-A177-3AD203B41FA5}">
                      <a16:colId xmlns:a16="http://schemas.microsoft.com/office/drawing/2014/main" val="2777901113"/>
                    </a:ext>
                  </a:extLst>
                </a:gridCol>
                <a:gridCol w="2207622">
                  <a:extLst>
                    <a:ext uri="{9D8B030D-6E8A-4147-A177-3AD203B41FA5}">
                      <a16:colId xmlns:a16="http://schemas.microsoft.com/office/drawing/2014/main" val="2098334369"/>
                    </a:ext>
                  </a:extLst>
                </a:gridCol>
              </a:tblGrid>
              <a:tr h="4703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rgbClr val="374151"/>
                          </a:solidFill>
                        </a:rPr>
                        <a:t>이수성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solidFill>
                            <a:srgbClr val="374151"/>
                          </a:solidFill>
                        </a:rPr>
                        <a:t>김신혁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rgbClr val="374151"/>
                          </a:solidFill>
                        </a:rPr>
                        <a:t>신동훈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rgbClr val="374151"/>
                          </a:solidFill>
                        </a:rPr>
                        <a:t>정선호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rgbClr val="374151"/>
                          </a:solidFill>
                        </a:rPr>
                        <a:t>최은지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1262201"/>
                  </a:ext>
                </a:extLst>
              </a:tr>
              <a:tr h="8119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374151"/>
                          </a:solidFill>
                        </a:rPr>
                        <a:t>DB </a:t>
                      </a:r>
                      <a:r>
                        <a:rPr lang="ko-KR" altLang="en-US" dirty="0">
                          <a:solidFill>
                            <a:srgbClr val="374151"/>
                          </a:solidFill>
                        </a:rPr>
                        <a:t>구성 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374151"/>
                          </a:solidFill>
                        </a:rPr>
                        <a:t>DB </a:t>
                      </a:r>
                      <a:r>
                        <a:rPr lang="ko-KR" altLang="en-US" dirty="0">
                          <a:solidFill>
                            <a:srgbClr val="374151"/>
                          </a:solidFill>
                        </a:rPr>
                        <a:t>구성 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rgbClr val="374151"/>
                          </a:solidFill>
                        </a:rPr>
                        <a:t>프로젝트 관리</a:t>
                      </a:r>
                      <a:endParaRPr lang="en-US" altLang="ko-KR" dirty="0">
                        <a:solidFill>
                          <a:srgbClr val="37415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dirty="0">
                          <a:solidFill>
                            <a:srgbClr val="374151"/>
                          </a:solidFill>
                        </a:rPr>
                        <a:t> 및 </a:t>
                      </a:r>
                      <a:endParaRPr lang="en-US" altLang="ko-KR" dirty="0">
                        <a:solidFill>
                          <a:srgbClr val="37415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dirty="0">
                          <a:solidFill>
                            <a:srgbClr val="374151"/>
                          </a:solidFill>
                        </a:rPr>
                        <a:t>자료 조사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374151"/>
                          </a:solidFill>
                        </a:rPr>
                        <a:t>DB </a:t>
                      </a:r>
                      <a:r>
                        <a:rPr lang="ko-KR" altLang="en-US" dirty="0">
                          <a:solidFill>
                            <a:srgbClr val="374151"/>
                          </a:solidFill>
                        </a:rPr>
                        <a:t>구성 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rgbClr val="374151"/>
                          </a:solidFill>
                        </a:rPr>
                        <a:t>주제 발안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150446"/>
                  </a:ext>
                </a:extLst>
              </a:tr>
              <a:tr h="115988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rgbClr val="374151"/>
                          </a:solidFill>
                        </a:rPr>
                        <a:t>물품 관리용</a:t>
                      </a:r>
                      <a:endParaRPr lang="en-US" altLang="ko-KR" dirty="0">
                        <a:solidFill>
                          <a:srgbClr val="37415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dirty="0">
                          <a:solidFill>
                            <a:srgbClr val="374151"/>
                          </a:solidFill>
                        </a:rPr>
                        <a:t>QR</a:t>
                      </a:r>
                      <a:r>
                        <a:rPr lang="ko-KR" altLang="en-US" dirty="0">
                          <a:solidFill>
                            <a:srgbClr val="374151"/>
                          </a:solidFill>
                        </a:rPr>
                        <a:t>코드 제작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rgbClr val="374151"/>
                          </a:solidFill>
                        </a:rPr>
                        <a:t>물품 검색 시</a:t>
                      </a:r>
                      <a:endParaRPr lang="en-US" altLang="ko-KR" dirty="0">
                        <a:solidFill>
                          <a:srgbClr val="37415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dirty="0">
                          <a:solidFill>
                            <a:srgbClr val="374151"/>
                          </a:solidFill>
                        </a:rPr>
                        <a:t>상품 이미지</a:t>
                      </a:r>
                      <a:endParaRPr lang="en-US" altLang="ko-KR" dirty="0">
                        <a:solidFill>
                          <a:srgbClr val="37415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dirty="0">
                          <a:solidFill>
                            <a:srgbClr val="374151"/>
                          </a:solidFill>
                        </a:rPr>
                        <a:t>노출 제작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rgbClr val="374151"/>
                          </a:solidFill>
                        </a:rPr>
                        <a:t>기능 제안</a:t>
                      </a:r>
                      <a:endParaRPr lang="en-US" altLang="ko-KR" dirty="0">
                        <a:solidFill>
                          <a:srgbClr val="37415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dirty="0">
                          <a:solidFill>
                            <a:srgbClr val="374151"/>
                          </a:solidFill>
                        </a:rPr>
                        <a:t>및</a:t>
                      </a:r>
                      <a:endParaRPr lang="en-US" altLang="ko-KR" dirty="0">
                        <a:solidFill>
                          <a:srgbClr val="37415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dirty="0">
                          <a:solidFill>
                            <a:srgbClr val="374151"/>
                          </a:solidFill>
                        </a:rPr>
                        <a:t>수정과 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rgbClr val="374151"/>
                          </a:solidFill>
                        </a:rPr>
                        <a:t>제품 </a:t>
                      </a:r>
                      <a:r>
                        <a:rPr lang="ko-KR" altLang="en-US" dirty="0" err="1">
                          <a:solidFill>
                            <a:srgbClr val="374151"/>
                          </a:solidFill>
                        </a:rPr>
                        <a:t>입〮출고</a:t>
                      </a:r>
                      <a:endParaRPr lang="en-US" altLang="ko-KR" dirty="0">
                        <a:solidFill>
                          <a:srgbClr val="374151"/>
                        </a:solidFill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rgbClr val="374151"/>
                          </a:solidFill>
                        </a:rPr>
                        <a:t>관리 제작</a:t>
                      </a:r>
                      <a:endParaRPr lang="en-US" altLang="ko-KR" dirty="0">
                        <a:solidFill>
                          <a:srgbClr val="37415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rgbClr val="374151"/>
                          </a:solidFill>
                        </a:rPr>
                        <a:t>기능 검토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68995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054588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F89A2B1-15AA-DBF2-BC59-82D8FD445ED9}"/>
              </a:ext>
            </a:extLst>
          </p:cNvPr>
          <p:cNvSpPr txBox="1"/>
          <p:nvPr/>
        </p:nvSpPr>
        <p:spPr>
          <a:xfrm>
            <a:off x="153721" y="295241"/>
            <a:ext cx="1014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프로젝트 수행절차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E74B367-9396-E546-4627-62366BAE8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8BB0D-422D-4AC7-AB4D-761DD2AFAA29}" type="slidenum">
              <a:rPr lang="ko-KR" altLang="en-US" smtClean="0"/>
              <a:t>5</a:t>
            </a:fld>
            <a:endParaRPr lang="ko-KR" altLang="en-US"/>
          </a:p>
        </p:txBody>
      </p:sp>
      <p:pic>
        <p:nvPicPr>
          <p:cNvPr id="1026" name="Picture 2" descr="AI 오픈 이노베이션 Hub - AI 데이터 무료 제공 [Software] : 네이버 블로그">
            <a:extLst>
              <a:ext uri="{FF2B5EF4-FFF2-40B4-BE49-F238E27FC236}">
                <a16:creationId xmlns:a16="http://schemas.microsoft.com/office/drawing/2014/main" id="{1773DA9F-1DF3-EA68-A07D-49B9182EBD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137" y="664573"/>
            <a:ext cx="3038475" cy="1504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FEB907E-3F18-B024-C836-104B299BD4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363" y="2169523"/>
            <a:ext cx="12218725" cy="3595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8547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F89A2B1-15AA-DBF2-BC59-82D8FD445ED9}"/>
              </a:ext>
            </a:extLst>
          </p:cNvPr>
          <p:cNvSpPr txBox="1"/>
          <p:nvPr/>
        </p:nvSpPr>
        <p:spPr>
          <a:xfrm>
            <a:off x="153721" y="295241"/>
            <a:ext cx="1014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프로젝트 수행절차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E74B367-9396-E546-4627-62366BAE8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8BB0D-422D-4AC7-AB4D-761DD2AFAA29}" type="slidenum">
              <a:rPr lang="ko-KR" altLang="en-US" smtClean="0"/>
              <a:t>6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72B4444-3EB2-6896-9C3D-D8D7024117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6704" y="2288238"/>
            <a:ext cx="3178591" cy="61368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4B279D8-38AE-9D2F-C649-2904D32987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1873" y="2901927"/>
            <a:ext cx="1668254" cy="2008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0926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F89A2B1-15AA-DBF2-BC59-82D8FD445ED9}"/>
              </a:ext>
            </a:extLst>
          </p:cNvPr>
          <p:cNvSpPr txBox="1"/>
          <p:nvPr/>
        </p:nvSpPr>
        <p:spPr>
          <a:xfrm>
            <a:off x="153721" y="295241"/>
            <a:ext cx="1014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프로젝트 수행절차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E74B367-9396-E546-4627-62366BAE8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8BB0D-422D-4AC7-AB4D-761DD2AFAA29}" type="slidenum">
              <a:rPr lang="ko-KR" altLang="en-US" smtClean="0"/>
              <a:t>7</a:t>
            </a:fld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A7C768-BAA6-7AC4-0028-25EBBBCD9B04}"/>
              </a:ext>
            </a:extLst>
          </p:cNvPr>
          <p:cNvSpPr txBox="1"/>
          <p:nvPr/>
        </p:nvSpPr>
        <p:spPr>
          <a:xfrm>
            <a:off x="153721" y="664573"/>
            <a:ext cx="118845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프로젝트 요구사항</a:t>
            </a:r>
            <a:endParaRPr lang="en-US" altLang="ko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0A2338B-25AD-3779-0430-EF0730D01098}"/>
              </a:ext>
            </a:extLst>
          </p:cNvPr>
          <p:cNvSpPr txBox="1"/>
          <p:nvPr/>
        </p:nvSpPr>
        <p:spPr>
          <a:xfrm>
            <a:off x="0" y="6858000"/>
            <a:ext cx="12402231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R" dirty="0"/>
          </a:p>
          <a:p>
            <a:r>
              <a:rPr lang="ko-KR" altLang="en-US" dirty="0"/>
              <a:t>상품 등록 및 재고 관리:</a:t>
            </a:r>
          </a:p>
          <a:p>
            <a:r>
              <a:rPr lang="ko-KR" altLang="en-US" dirty="0"/>
              <a:t>  </a:t>
            </a:r>
            <a:r>
              <a:rPr lang="ko-KR" altLang="en-US" dirty="0" err="1"/>
              <a:t>MyProduct</a:t>
            </a:r>
            <a:r>
              <a:rPr lang="ko-KR" altLang="en-US" dirty="0"/>
              <a:t> 테이블에서 정보를 읽어와 </a:t>
            </a:r>
            <a:r>
              <a:rPr lang="ko-KR" altLang="en-US" dirty="0" err="1"/>
              <a:t>MyInventory</a:t>
            </a:r>
            <a:r>
              <a:rPr lang="ko-KR" altLang="en-US" dirty="0"/>
              <a:t> 테이블에 새로운 상품을 등록합니다.</a:t>
            </a:r>
          </a:p>
          <a:p>
            <a:r>
              <a:rPr lang="ko-KR" altLang="en-US" dirty="0"/>
              <a:t>  </a:t>
            </a:r>
            <a:r>
              <a:rPr lang="ko-KR" altLang="en-US" dirty="0" err="1"/>
              <a:t>MyInventory</a:t>
            </a:r>
            <a:r>
              <a:rPr lang="ko-KR" altLang="en-US" dirty="0"/>
              <a:t> 테이블에 있는 기존 상품의 정보를 수정하고 삭제할 수 있는 기능을 제공합니다.</a:t>
            </a:r>
          </a:p>
          <a:p>
            <a:r>
              <a:rPr lang="ko-KR" altLang="en-US" dirty="0"/>
              <a:t>  </a:t>
            </a:r>
            <a:r>
              <a:rPr lang="ko-KR" altLang="en-US" dirty="0" err="1"/>
              <a:t>MyInventory</a:t>
            </a:r>
            <a:r>
              <a:rPr lang="ko-KR" altLang="en-US" dirty="0"/>
              <a:t> 테이블에 존재하는 제품의 입고 및 출고를 기록하고 조회할 수 있으며, 재고 수량을 관리합니다.</a:t>
            </a:r>
          </a:p>
          <a:p>
            <a:endParaRPr lang="ko-KR" altLang="en-US" dirty="0"/>
          </a:p>
          <a:p>
            <a:r>
              <a:rPr lang="ko-KR" altLang="en-US" dirty="0"/>
              <a:t>재고 알림:</a:t>
            </a:r>
          </a:p>
          <a:p>
            <a:r>
              <a:rPr lang="ko-KR" altLang="en-US" dirty="0"/>
              <a:t>  재고 수량을 실시간으로 추적하고 부족한 제품을 알려주는 기능이 있으면 유용합니다.</a:t>
            </a:r>
          </a:p>
          <a:p>
            <a:r>
              <a:rPr lang="ko-KR" altLang="en-US" dirty="0"/>
              <a:t>  재고 수량이 일정 기준 이하로 떨어질 때 관리자에게 알림을 보내거나 자동으로 재고를 주문할 수 있는 알림 기능을 포함합니다.</a:t>
            </a:r>
          </a:p>
          <a:p>
            <a:endParaRPr lang="ko-KR" altLang="en-US" dirty="0"/>
          </a:p>
          <a:p>
            <a:r>
              <a:rPr lang="ko-KR" altLang="en-US" dirty="0"/>
              <a:t>제품 검색 및 필터링:</a:t>
            </a:r>
          </a:p>
          <a:p>
            <a:r>
              <a:rPr lang="ko-KR" altLang="en-US" dirty="0"/>
              <a:t>  제품을 효율적으로 검색하고, 필터링하여 특정 조건에 맞는 제품을 찾을 수 있는 기능을 제공합니다.</a:t>
            </a:r>
          </a:p>
          <a:p>
            <a:r>
              <a:rPr lang="ko-KR" altLang="en-US" dirty="0"/>
              <a:t>  제품의 이름, 식별자, 가격 등을 기준으로 검색할 수 있습니다.</a:t>
            </a:r>
          </a:p>
          <a:p>
            <a:r>
              <a:rPr lang="ko-KR" altLang="en-US" dirty="0"/>
              <a:t>  제품을 </a:t>
            </a:r>
            <a:r>
              <a:rPr lang="ko-KR" altLang="en-US" dirty="0" err="1"/>
              <a:t>라벨링</a:t>
            </a:r>
            <a:r>
              <a:rPr lang="ko-KR" altLang="en-US" dirty="0"/>
              <a:t>(QR 코드)하여 효율적으로 결제 및 관리하고 찾을 수 있습니다.</a:t>
            </a:r>
          </a:p>
          <a:p>
            <a:endParaRPr lang="ko-KR" altLang="en-US" dirty="0"/>
          </a:p>
          <a:p>
            <a:r>
              <a:rPr lang="ko-KR" altLang="en-US" dirty="0"/>
              <a:t>보고서 및 통계:</a:t>
            </a:r>
          </a:p>
          <a:p>
            <a:r>
              <a:rPr lang="ko-KR" altLang="en-US" dirty="0"/>
              <a:t>  재고 상태, 판매량, 입출고 기록 등의 정보를 기반으로 보고서와 통계를 생성합니다.</a:t>
            </a:r>
          </a:p>
          <a:p>
            <a:r>
              <a:rPr lang="ko-KR" altLang="en-US" dirty="0"/>
              <a:t>  바코드를 넣으면 상품 이미지 출력합니다.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279B484A-EF6A-69C0-A2DC-5ABED6A73F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0430"/>
            <a:ext cx="12192000" cy="3768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4817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F89A2B1-15AA-DBF2-BC59-82D8FD445ED9}"/>
              </a:ext>
            </a:extLst>
          </p:cNvPr>
          <p:cNvSpPr txBox="1"/>
          <p:nvPr/>
        </p:nvSpPr>
        <p:spPr>
          <a:xfrm>
            <a:off x="153721" y="295241"/>
            <a:ext cx="1014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프로젝트 수행절차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E74B367-9396-E546-4627-62366BAE8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8BB0D-422D-4AC7-AB4D-761DD2AFAA29}" type="slidenum">
              <a:rPr lang="ko-KR" altLang="en-US" smtClean="0"/>
              <a:t>8</a:t>
            </a:fld>
            <a:endParaRPr lang="ko-KR" altLang="en-US"/>
          </a:p>
        </p:txBody>
      </p:sp>
      <p:pic>
        <p:nvPicPr>
          <p:cNvPr id="5" name="그림 4" descr="텍스트, 번호, 폰트, 스크린샷이(가) 표시된 사진&#10;&#10;자동 생성된 설명">
            <a:extLst>
              <a:ext uri="{FF2B5EF4-FFF2-40B4-BE49-F238E27FC236}">
                <a16:creationId xmlns:a16="http://schemas.microsoft.com/office/drawing/2014/main" id="{83D12065-BA22-B70F-4962-CFE6686EBF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575" y="664573"/>
            <a:ext cx="11162849" cy="458980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2C8066C-FA13-038F-E6CD-71E0AA250C25}"/>
              </a:ext>
            </a:extLst>
          </p:cNvPr>
          <p:cNvSpPr txBox="1"/>
          <p:nvPr/>
        </p:nvSpPr>
        <p:spPr>
          <a:xfrm>
            <a:off x="514575" y="5254374"/>
            <a:ext cx="111628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/>
              <a:t>수행절차</a:t>
            </a:r>
            <a:r>
              <a:rPr lang="en-US" altLang="ko-KR" sz="1200" dirty="0"/>
              <a:t>1 – </a:t>
            </a:r>
            <a:r>
              <a:rPr lang="ko-KR" altLang="en-US" sz="1200" dirty="0"/>
              <a:t>테이블 정의서</a:t>
            </a:r>
          </a:p>
        </p:txBody>
      </p:sp>
    </p:spTree>
    <p:extLst>
      <p:ext uri="{BB962C8B-B14F-4D97-AF65-F5344CB8AC3E}">
        <p14:creationId xmlns:p14="http://schemas.microsoft.com/office/powerpoint/2010/main" val="25732635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F89A2B1-15AA-DBF2-BC59-82D8FD445ED9}"/>
              </a:ext>
            </a:extLst>
          </p:cNvPr>
          <p:cNvSpPr txBox="1"/>
          <p:nvPr/>
        </p:nvSpPr>
        <p:spPr>
          <a:xfrm>
            <a:off x="153721" y="295241"/>
            <a:ext cx="1014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프로젝트 수행절차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E74B367-9396-E546-4627-62366BAE8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8BB0D-422D-4AC7-AB4D-761DD2AFAA29}" type="slidenum">
              <a:rPr lang="ko-KR" altLang="en-US" smtClean="0"/>
              <a:t>9</a:t>
            </a:fld>
            <a:endParaRPr lang="ko-KR" altLang="en-US"/>
          </a:p>
        </p:txBody>
      </p:sp>
      <p:pic>
        <p:nvPicPr>
          <p:cNvPr id="7" name="그림 6" descr="텍스트, 영수증, 스크린샷, 도표이(가) 표시된 사진&#10;&#10;자동 생성된 설명">
            <a:extLst>
              <a:ext uri="{FF2B5EF4-FFF2-40B4-BE49-F238E27FC236}">
                <a16:creationId xmlns:a16="http://schemas.microsoft.com/office/drawing/2014/main" id="{200378B4-2BEC-382D-D385-9E48B66A1D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696" y="670629"/>
            <a:ext cx="11163600" cy="525290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2B243E5-FE7E-5306-EA8F-12A21585233E}"/>
              </a:ext>
            </a:extLst>
          </p:cNvPr>
          <p:cNvSpPr txBox="1"/>
          <p:nvPr/>
        </p:nvSpPr>
        <p:spPr>
          <a:xfrm>
            <a:off x="460447" y="5923535"/>
            <a:ext cx="111628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/>
              <a:t>수행절차</a:t>
            </a:r>
            <a:r>
              <a:rPr lang="en-US" altLang="ko-KR" sz="1200" dirty="0"/>
              <a:t>2 – </a:t>
            </a:r>
            <a:r>
              <a:rPr lang="ko-KR" altLang="en-US" sz="1200" dirty="0"/>
              <a:t>테이블 정의서</a:t>
            </a:r>
          </a:p>
        </p:txBody>
      </p:sp>
    </p:spTree>
    <p:extLst>
      <p:ext uri="{BB962C8B-B14F-4D97-AF65-F5344CB8AC3E}">
        <p14:creationId xmlns:p14="http://schemas.microsoft.com/office/powerpoint/2010/main" val="29827449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210</TotalTime>
  <Words>577</Words>
  <Application>Microsoft Office PowerPoint</Application>
  <PresentationFormat>와이드스크린</PresentationFormat>
  <Paragraphs>144</Paragraphs>
  <Slides>24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28" baseType="lpstr">
      <vt:lpstr>Arial</vt:lpstr>
      <vt:lpstr>맑은 고딕</vt:lpstr>
      <vt:lpstr>궁서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김시원</dc:creator>
  <cp:lastModifiedBy>김시원</cp:lastModifiedBy>
  <cp:revision>60</cp:revision>
  <dcterms:created xsi:type="dcterms:W3CDTF">2023-07-18T05:57:35Z</dcterms:created>
  <dcterms:modified xsi:type="dcterms:W3CDTF">2023-07-20T03:27:57Z</dcterms:modified>
</cp:coreProperties>
</file>